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1311" r:id="rId2"/>
    <p:sldId id="1265" r:id="rId3"/>
    <p:sldId id="1312" r:id="rId4"/>
    <p:sldId id="1315" r:id="rId5"/>
    <p:sldId id="1348" r:id="rId6"/>
    <p:sldId id="1338" r:id="rId7"/>
    <p:sldId id="1330" r:id="rId8"/>
    <p:sldId id="1339" r:id="rId9"/>
    <p:sldId id="1340" r:id="rId10"/>
    <p:sldId id="1349" r:id="rId11"/>
    <p:sldId id="1341" r:id="rId12"/>
    <p:sldId id="1342" r:id="rId13"/>
    <p:sldId id="1343" r:id="rId14"/>
    <p:sldId id="1344" r:id="rId15"/>
    <p:sldId id="1345" r:id="rId16"/>
    <p:sldId id="1346" r:id="rId17"/>
    <p:sldId id="1347" r:id="rId18"/>
  </p:sldIdLst>
  <p:sldSz cx="9144000" cy="6858000" type="screen4x3"/>
  <p:notesSz cx="6797675" cy="9926638"/>
  <p:custDataLst>
    <p:tags r:id="rId21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95" userDrawn="1">
          <p15:clr>
            <a:srgbClr val="A4A3A4"/>
          </p15:clr>
        </p15:guide>
        <p15:guide id="2" orient="horz" pos="77">
          <p15:clr>
            <a:srgbClr val="A4A3A4"/>
          </p15:clr>
        </p15:guide>
        <p15:guide id="3" orient="horz" pos="4057">
          <p15:clr>
            <a:srgbClr val="A4A3A4"/>
          </p15:clr>
        </p15:guide>
        <p15:guide id="4" orient="horz" pos="2364" userDrawn="1">
          <p15:clr>
            <a:srgbClr val="A4A3A4"/>
          </p15:clr>
        </p15:guide>
        <p15:guide id="5" orient="horz" pos="4269" userDrawn="1">
          <p15:clr>
            <a:srgbClr val="A4A3A4"/>
          </p15:clr>
        </p15:guide>
        <p15:guide id="6" pos="5232">
          <p15:clr>
            <a:srgbClr val="A4A3A4"/>
          </p15:clr>
        </p15:guide>
        <p15:guide id="7" pos="2699" userDrawn="1">
          <p15:clr>
            <a:srgbClr val="A4A3A4"/>
          </p15:clr>
        </p15:guide>
        <p15:guide id="8" pos="5670" userDrawn="1">
          <p15:clr>
            <a:srgbClr val="A4A3A4"/>
          </p15:clr>
        </p15:guide>
        <p15:guide id="9" pos="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of. Dr. Sebastian Sauer" initials="PDSS" lastIdx="11" clrIdx="0">
    <p:extLst>
      <p:ext uri="{19B8F6BF-5375-455C-9EA6-DF929625EA0E}">
        <p15:presenceInfo xmlns:p15="http://schemas.microsoft.com/office/powerpoint/2012/main" userId="bc1111da-e31a-4549-a164-9a506d46b34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9E9B"/>
    <a:srgbClr val="186B71"/>
    <a:srgbClr val="FFFFFF"/>
    <a:srgbClr val="F2F2F2"/>
    <a:srgbClr val="BFE5E2"/>
    <a:srgbClr val="983C3E"/>
    <a:srgbClr val="FFFF99"/>
    <a:srgbClr val="ECF2F8"/>
    <a:srgbClr val="E7EFED"/>
    <a:srgbClr val="CBDE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89" autoAdjust="0"/>
    <p:restoredTop sz="94764" autoAdjust="0"/>
  </p:normalViewPr>
  <p:slideViewPr>
    <p:cSldViewPr snapToGrid="0" snapToObjects="1" showGuides="1">
      <p:cViewPr varScale="1">
        <p:scale>
          <a:sx n="109" d="100"/>
          <a:sy n="109" d="100"/>
        </p:scale>
        <p:origin x="432" y="192"/>
      </p:cViewPr>
      <p:guideLst>
        <p:guide orient="horz" pos="595"/>
        <p:guide orient="horz" pos="77"/>
        <p:guide orient="horz" pos="4057"/>
        <p:guide orient="horz" pos="2364"/>
        <p:guide orient="horz" pos="4269"/>
        <p:guide pos="5232"/>
        <p:guide pos="2699"/>
        <p:guide pos="5670"/>
        <p:guide pos="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2" d="100"/>
        <a:sy n="182" d="100"/>
      </p:scale>
      <p:origin x="0" y="-66232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2664" y="114"/>
      </p:cViewPr>
      <p:guideLst>
        <p:guide orient="horz" pos="3127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44958" cy="496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03" tIns="46551" rIns="93103" bIns="46551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2717" y="1"/>
            <a:ext cx="2944958" cy="496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03" tIns="46551" rIns="93103" bIns="46551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890D9F2-8FE6-D141-BE9F-2CE2CEF4C22D}" type="datetime1">
              <a:rPr lang="de-DE" smtClean="0"/>
              <a:t>03.05.19</a:t>
            </a:fld>
            <a:endParaRPr lang="de-DE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30630"/>
            <a:ext cx="2944958" cy="49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03" tIns="46551" rIns="93103" bIns="46551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2717" y="9430630"/>
            <a:ext cx="2944958" cy="49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03" tIns="46551" rIns="93103" bIns="46551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C7157A5-FB16-48B7-B216-6660B3138BE2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6848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3.png>
</file>

<file path=ppt/media/image14.png>
</file>

<file path=ppt/media/image2.jpeg>
</file>

<file path=ppt/media/image3.png>
</file>

<file path=ppt/media/image4.jpeg>
</file>

<file path=ppt/media/image5.png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44958" cy="496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03" tIns="46551" rIns="93103" bIns="46551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2717" y="1"/>
            <a:ext cx="2944958" cy="496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03" tIns="46551" rIns="93103" bIns="46551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0E28898-05EE-164D-82C3-D8F52F5D90E7}" type="datetime1">
              <a:rPr lang="de-DE" smtClean="0"/>
              <a:t>03.05.19</a:t>
            </a:fld>
            <a:endParaRPr lang="de-DE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4113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142" y="4714507"/>
            <a:ext cx="4985393" cy="4467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03" tIns="46551" rIns="93103" bIns="465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30630"/>
            <a:ext cx="2944958" cy="49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03" tIns="46551" rIns="93103" bIns="46551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2717" y="9430630"/>
            <a:ext cx="2944958" cy="49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03" tIns="46551" rIns="93103" bIns="46551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CB6D199-8F06-4346-AE65-F23F023EED6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511830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417AEE7-0727-864C-883F-12C2E66AED9B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70008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31300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15102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2879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417AEE7-0727-864C-883F-12C2E66AED9B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8901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6687E6C6-6263-B342-84EB-1A490CB2EAA7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6967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258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8490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4244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3488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3781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4209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523E5FBB-6ECD-444F-A666-605535FAC39E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CB6D199-8F06-4346-AE65-F23F023EED68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005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T:\Projektorganisation\Allgemein\Vorlagen\Logos\Initiale\FOM_Initial_2012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313" y="92075"/>
            <a:ext cx="744537" cy="744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Grafik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0"/>
          </a:xfrm>
          <a:prstGeom prst="rect">
            <a:avLst/>
          </a:prstGeom>
        </p:spPr>
      </p:pic>
      <p:sp>
        <p:nvSpPr>
          <p:cNvPr id="11" name="Inhaltsplatzhalter 10"/>
          <p:cNvSpPr>
            <a:spLocks noGrp="1"/>
          </p:cNvSpPr>
          <p:nvPr>
            <p:ph sz="quarter" idx="13" hasCustomPrompt="1"/>
          </p:nvPr>
        </p:nvSpPr>
        <p:spPr>
          <a:xfrm>
            <a:off x="396851" y="3863556"/>
            <a:ext cx="8022566" cy="1354301"/>
          </a:xfrm>
        </p:spPr>
        <p:txBody>
          <a:bodyPr rIns="108000" anchor="b">
            <a:noAutofit/>
          </a:bodyPr>
          <a:lstStyle>
            <a:lvl1pPr algn="r">
              <a:buFontTx/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Modulname/Veranstaltung</a:t>
            </a:r>
          </a:p>
        </p:txBody>
      </p:sp>
      <p:sp>
        <p:nvSpPr>
          <p:cNvPr id="17" name="Inhaltsplatzhalter 10"/>
          <p:cNvSpPr>
            <a:spLocks noGrp="1"/>
          </p:cNvSpPr>
          <p:nvPr>
            <p:ph sz="quarter" idx="14" hasCustomPrompt="1"/>
          </p:nvPr>
        </p:nvSpPr>
        <p:spPr>
          <a:xfrm>
            <a:off x="396851" y="5750928"/>
            <a:ext cx="8022566" cy="361920"/>
          </a:xfrm>
        </p:spPr>
        <p:txBody>
          <a:bodyPr rIns="108000">
            <a:noAutofit/>
          </a:bodyPr>
          <a:lstStyle>
            <a:lvl1pPr algn="r">
              <a:buFontTx/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Vortragende/r</a:t>
            </a:r>
          </a:p>
        </p:txBody>
      </p:sp>
      <p:sp>
        <p:nvSpPr>
          <p:cNvPr id="18" name="Inhaltsplatzhalter 10"/>
          <p:cNvSpPr>
            <a:spLocks noGrp="1"/>
          </p:cNvSpPr>
          <p:nvPr>
            <p:ph sz="quarter" idx="15" hasCustomPrompt="1"/>
          </p:nvPr>
        </p:nvSpPr>
        <p:spPr>
          <a:xfrm>
            <a:off x="396851" y="5218247"/>
            <a:ext cx="8022566" cy="361920"/>
          </a:xfrm>
        </p:spPr>
        <p:txBody>
          <a:bodyPr rIns="108000">
            <a:noAutofit/>
          </a:bodyPr>
          <a:lstStyle>
            <a:lvl1pPr algn="r">
              <a:buFontTx/>
              <a:buNone/>
              <a:defRPr sz="1800" b="0">
                <a:solidFill>
                  <a:schemeClr val="accent2">
                    <a:lumMod val="25000"/>
                  </a:schemeClr>
                </a:solidFill>
              </a:defRPr>
            </a:lvl1pPr>
          </a:lstStyle>
          <a:p>
            <a:pPr lvl="0"/>
            <a:r>
              <a:rPr lang="de-DE" dirty="0"/>
              <a:t>ggfs. Untertitel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11126" y="129944"/>
            <a:ext cx="706038" cy="70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0636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41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589434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10" name="Rectangle 42"/>
          <p:cNvSpPr>
            <a:spLocks noGrp="1" noChangeArrowheads="1"/>
          </p:cNvSpPr>
          <p:nvPr>
            <p:ph type="ftr" sz="quarter" idx="11"/>
          </p:nvPr>
        </p:nvSpPr>
        <p:spPr>
          <a:xfrm>
            <a:off x="1790700" y="6571896"/>
            <a:ext cx="5562600" cy="283234"/>
          </a:xfrm>
          <a:prstGeom prst="rect">
            <a:avLst/>
          </a:prstGeom>
          <a:ln/>
        </p:spPr>
        <p:txBody>
          <a:bodyPr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de-DE" dirty="0"/>
              <a:t>R-Training</a:t>
            </a:r>
          </a:p>
        </p:txBody>
      </p:sp>
      <p:sp>
        <p:nvSpPr>
          <p:cNvPr id="11" name="Rectangle 43"/>
          <p:cNvSpPr>
            <a:spLocks noGrp="1" noChangeArrowheads="1"/>
          </p:cNvSpPr>
          <p:nvPr>
            <p:ph type="dt" sz="half" idx="12"/>
          </p:nvPr>
        </p:nvSpPr>
        <p:spPr>
          <a:xfrm>
            <a:off x="17940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551AA913-636A-024B-97DA-2823A03B3CFF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25451" y="971550"/>
            <a:ext cx="8315181" cy="5377492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20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8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8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  <p:sp>
        <p:nvSpPr>
          <p:cNvPr id="13" name="Titel 1"/>
          <p:cNvSpPr>
            <a:spLocks noGrp="1"/>
          </p:cNvSpPr>
          <p:nvPr>
            <p:ph type="title" hasCustomPrompt="1"/>
          </p:nvPr>
        </p:nvSpPr>
        <p:spPr>
          <a:xfrm>
            <a:off x="21756" y="173038"/>
            <a:ext cx="7936302" cy="356288"/>
          </a:xfrm>
          <a:prstGeom prst="rect">
            <a:avLst/>
          </a:prstGeom>
        </p:spPr>
        <p:txBody>
          <a:bodyPr anchor="b"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Abschnittsbereich/ Oberthema (optional)</a:t>
            </a:r>
          </a:p>
        </p:txBody>
      </p:sp>
      <p:sp>
        <p:nvSpPr>
          <p:cNvPr id="14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756" y="440036"/>
            <a:ext cx="7950708" cy="360064"/>
          </a:xfrm>
        </p:spPr>
        <p:txBody>
          <a:bodyPr anchor="t"/>
          <a:lstStyle>
            <a:lvl1pPr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Folientitel</a:t>
            </a:r>
          </a:p>
        </p:txBody>
      </p:sp>
    </p:spTree>
    <p:extLst>
      <p:ext uri="{BB962C8B-B14F-4D97-AF65-F5344CB8AC3E}">
        <p14:creationId xmlns:p14="http://schemas.microsoft.com/office/powerpoint/2010/main" val="421457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1587258" y="3683480"/>
            <a:ext cx="6786652" cy="1250830"/>
          </a:xfrm>
        </p:spPr>
        <p:txBody>
          <a:bodyPr anchor="b"/>
          <a:lstStyle>
            <a:lvl1pPr algn="r">
              <a:buClr>
                <a:srgbClr val="23A092"/>
              </a:buClr>
              <a:buFont typeface="Wingdings" pitchFamily="2" charset="2"/>
              <a:buNone/>
              <a:defRPr sz="2400" b="1">
                <a:solidFill>
                  <a:schemeClr val="accent1"/>
                </a:solidFill>
              </a:defRPr>
            </a:lvl1pPr>
            <a:lvl2pPr marL="631825" indent="-285750">
              <a:buClr>
                <a:srgbClr val="23A092"/>
              </a:buClr>
              <a:buSzPct val="80000"/>
              <a:buFont typeface="Wingdings" pitchFamily="2" charset="2"/>
              <a:buNone/>
              <a:defRPr sz="1600">
                <a:solidFill>
                  <a:srgbClr val="23A092"/>
                </a:solidFill>
              </a:defRPr>
            </a:lvl2pPr>
            <a:lvl3pPr marL="900113" indent="-269875">
              <a:buClr>
                <a:srgbClr val="23A092"/>
              </a:buClr>
              <a:buSzPct val="70000"/>
              <a:buFont typeface="Wingdings" pitchFamily="2" charset="2"/>
              <a:buNone/>
              <a:defRPr sz="1600">
                <a:solidFill>
                  <a:srgbClr val="1C1C1C"/>
                </a:solidFill>
              </a:defRPr>
            </a:lvl3pPr>
            <a:lvl4pPr marL="1165225" indent="-268288">
              <a:buClr>
                <a:srgbClr val="23A092"/>
              </a:buClr>
              <a:buSzPct val="60000"/>
              <a:buFont typeface="Wingdings" pitchFamily="2" charset="2"/>
              <a:buNone/>
              <a:defRPr sz="1500">
                <a:solidFill>
                  <a:srgbClr val="23A092"/>
                </a:solidFill>
              </a:defRPr>
            </a:lvl4pPr>
            <a:lvl5pPr marL="1527175" indent="-268288">
              <a:buClr>
                <a:srgbClr val="23A092"/>
              </a:buClr>
              <a:buSzPct val="50000"/>
              <a:buFont typeface="Wingdings" pitchFamily="2" charset="2"/>
              <a:buNone/>
              <a:defRPr sz="1500">
                <a:solidFill>
                  <a:srgbClr val="1C1C1C"/>
                </a:solidFill>
              </a:defRPr>
            </a:lvl5pPr>
          </a:lstStyle>
          <a:p>
            <a:pPr lvl="0"/>
            <a:r>
              <a:rPr lang="de-DE" dirty="0"/>
              <a:t>Zwischenüberschrift</a:t>
            </a:r>
          </a:p>
        </p:txBody>
      </p:sp>
      <p:sp>
        <p:nvSpPr>
          <p:cNvPr id="6" name="Rectangle 41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589434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10" name="Rectangle 42"/>
          <p:cNvSpPr>
            <a:spLocks noGrp="1" noChangeArrowheads="1"/>
          </p:cNvSpPr>
          <p:nvPr>
            <p:ph type="ftr" sz="quarter" idx="11"/>
          </p:nvPr>
        </p:nvSpPr>
        <p:spPr>
          <a:xfrm>
            <a:off x="1790700" y="6571896"/>
            <a:ext cx="5562600" cy="283234"/>
          </a:xfrm>
          <a:prstGeom prst="rect">
            <a:avLst/>
          </a:prstGeom>
          <a:ln/>
        </p:spPr>
        <p:txBody>
          <a:bodyPr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de-DE" dirty="0"/>
              <a:t>R-Training</a:t>
            </a:r>
          </a:p>
        </p:txBody>
      </p:sp>
      <p:sp>
        <p:nvSpPr>
          <p:cNvPr id="11" name="Rectangle 43"/>
          <p:cNvSpPr>
            <a:spLocks noGrp="1" noChangeArrowheads="1"/>
          </p:cNvSpPr>
          <p:nvPr>
            <p:ph type="dt" sz="half" idx="12"/>
          </p:nvPr>
        </p:nvSpPr>
        <p:spPr>
          <a:xfrm>
            <a:off x="17940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CC5CAA0D-4951-1B4B-8DD7-1F6058E8650B}" type="datetime1">
              <a:rPr lang="de-DE" smtClean="0"/>
              <a:t>03.05.19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1457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: 2 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 userDrawn="1"/>
        </p:nvCxnSpPr>
        <p:spPr>
          <a:xfrm>
            <a:off x="4202884" y="906011"/>
            <a:ext cx="0" cy="55800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41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589434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13" name="Rectangle 42"/>
          <p:cNvSpPr>
            <a:spLocks noGrp="1" noChangeArrowheads="1"/>
          </p:cNvSpPr>
          <p:nvPr>
            <p:ph type="ftr" sz="quarter" idx="11"/>
          </p:nvPr>
        </p:nvSpPr>
        <p:spPr>
          <a:xfrm>
            <a:off x="1790700" y="6571896"/>
            <a:ext cx="5562600" cy="283234"/>
          </a:xfrm>
          <a:prstGeom prst="rect">
            <a:avLst/>
          </a:prstGeom>
          <a:ln/>
        </p:spPr>
        <p:txBody>
          <a:bodyPr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de-DE" dirty="0"/>
              <a:t>R-Training</a:t>
            </a:r>
          </a:p>
        </p:txBody>
      </p:sp>
      <p:sp>
        <p:nvSpPr>
          <p:cNvPr id="15" name="Rectangle 43"/>
          <p:cNvSpPr>
            <a:spLocks noGrp="1" noChangeArrowheads="1"/>
          </p:cNvSpPr>
          <p:nvPr>
            <p:ph type="dt" sz="half" idx="12"/>
          </p:nvPr>
        </p:nvSpPr>
        <p:spPr>
          <a:xfrm>
            <a:off x="17940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B2148F18-A8A4-7E48-81A3-4F6ABD8B42FC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16" name="Titel 1"/>
          <p:cNvSpPr>
            <a:spLocks noGrp="1"/>
          </p:cNvSpPr>
          <p:nvPr>
            <p:ph type="title" hasCustomPrompt="1"/>
          </p:nvPr>
        </p:nvSpPr>
        <p:spPr>
          <a:xfrm>
            <a:off x="21756" y="173038"/>
            <a:ext cx="7936302" cy="356288"/>
          </a:xfrm>
          <a:prstGeom prst="rect">
            <a:avLst/>
          </a:prstGeom>
        </p:spPr>
        <p:txBody>
          <a:bodyPr anchor="b"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Abschnittsbereich/ Oberthema (optional)</a:t>
            </a:r>
          </a:p>
        </p:txBody>
      </p:sp>
      <p:sp>
        <p:nvSpPr>
          <p:cNvPr id="17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756" y="440036"/>
            <a:ext cx="7950708" cy="360064"/>
          </a:xfrm>
        </p:spPr>
        <p:txBody>
          <a:bodyPr anchor="t"/>
          <a:lstStyle>
            <a:lvl1pPr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Folientitel</a:t>
            </a:r>
          </a:p>
        </p:txBody>
      </p:sp>
      <p:sp>
        <p:nvSpPr>
          <p:cNvPr id="20" name="Inhaltsplatzhalter 2"/>
          <p:cNvSpPr>
            <a:spLocks noGrp="1"/>
          </p:cNvSpPr>
          <p:nvPr>
            <p:ph idx="1" hasCustomPrompt="1"/>
          </p:nvPr>
        </p:nvSpPr>
        <p:spPr>
          <a:xfrm>
            <a:off x="25451" y="971550"/>
            <a:ext cx="4177433" cy="5377492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20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8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8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  <p:sp>
        <p:nvSpPr>
          <p:cNvPr id="21" name="Inhaltsplatzhalter 2"/>
          <p:cNvSpPr>
            <a:spLocks noGrp="1"/>
          </p:cNvSpPr>
          <p:nvPr>
            <p:ph idx="14" hasCustomPrompt="1"/>
          </p:nvPr>
        </p:nvSpPr>
        <p:spPr>
          <a:xfrm>
            <a:off x="4202884" y="971550"/>
            <a:ext cx="4177433" cy="5377492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20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8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8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</p:spTree>
    <p:extLst>
      <p:ext uri="{BB962C8B-B14F-4D97-AF65-F5344CB8AC3E}">
        <p14:creationId xmlns:p14="http://schemas.microsoft.com/office/powerpoint/2010/main" val="421457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kal: 2 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138113" y="3713948"/>
            <a:ext cx="815980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41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589434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11" name="Rectangle 42"/>
          <p:cNvSpPr>
            <a:spLocks noGrp="1" noChangeArrowheads="1"/>
          </p:cNvSpPr>
          <p:nvPr>
            <p:ph type="ftr" sz="quarter" idx="11"/>
          </p:nvPr>
        </p:nvSpPr>
        <p:spPr>
          <a:xfrm>
            <a:off x="1790700" y="6571896"/>
            <a:ext cx="5562600" cy="283234"/>
          </a:xfrm>
          <a:prstGeom prst="rect">
            <a:avLst/>
          </a:prstGeom>
          <a:ln/>
        </p:spPr>
        <p:txBody>
          <a:bodyPr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de-DE" dirty="0"/>
              <a:t>R-Training</a:t>
            </a:r>
          </a:p>
        </p:txBody>
      </p:sp>
      <p:sp>
        <p:nvSpPr>
          <p:cNvPr id="14" name="Rectangle 43"/>
          <p:cNvSpPr>
            <a:spLocks noGrp="1" noChangeArrowheads="1"/>
          </p:cNvSpPr>
          <p:nvPr>
            <p:ph type="dt" sz="half" idx="12"/>
          </p:nvPr>
        </p:nvSpPr>
        <p:spPr>
          <a:xfrm>
            <a:off x="17940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CF06776D-CF3D-3541-91D3-1F85A347115B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21756" y="173038"/>
            <a:ext cx="7936302" cy="356288"/>
          </a:xfrm>
          <a:prstGeom prst="rect">
            <a:avLst/>
          </a:prstGeom>
        </p:spPr>
        <p:txBody>
          <a:bodyPr anchor="b"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Abschnittsbereich/ Oberthema (optional)</a:t>
            </a:r>
          </a:p>
        </p:txBody>
      </p:sp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756" y="440036"/>
            <a:ext cx="7950708" cy="360064"/>
          </a:xfrm>
        </p:spPr>
        <p:txBody>
          <a:bodyPr anchor="t"/>
          <a:lstStyle>
            <a:lvl1pPr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Folientitel</a:t>
            </a:r>
          </a:p>
        </p:txBody>
      </p:sp>
      <p:sp>
        <p:nvSpPr>
          <p:cNvPr id="20" name="Inhaltsplatzhalter 2"/>
          <p:cNvSpPr>
            <a:spLocks noGrp="1"/>
          </p:cNvSpPr>
          <p:nvPr>
            <p:ph idx="1" hasCustomPrompt="1"/>
          </p:nvPr>
        </p:nvSpPr>
        <p:spPr>
          <a:xfrm>
            <a:off x="25451" y="971550"/>
            <a:ext cx="8315181" cy="2742398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20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8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8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  <p:sp>
        <p:nvSpPr>
          <p:cNvPr id="21" name="Inhaltsplatzhalter 2"/>
          <p:cNvSpPr>
            <a:spLocks noGrp="1"/>
          </p:cNvSpPr>
          <p:nvPr>
            <p:ph idx="14" hasCustomPrompt="1"/>
          </p:nvPr>
        </p:nvSpPr>
        <p:spPr>
          <a:xfrm>
            <a:off x="25451" y="3713948"/>
            <a:ext cx="8315181" cy="2742398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20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8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8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</p:spTree>
    <p:extLst>
      <p:ext uri="{BB962C8B-B14F-4D97-AF65-F5344CB8AC3E}">
        <p14:creationId xmlns:p14="http://schemas.microsoft.com/office/powerpoint/2010/main" val="421457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erade Verbindung 10"/>
          <p:cNvCxnSpPr/>
          <p:nvPr userDrawn="1"/>
        </p:nvCxnSpPr>
        <p:spPr>
          <a:xfrm>
            <a:off x="4210891" y="914400"/>
            <a:ext cx="0" cy="542925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 userDrawn="1"/>
        </p:nvCxnSpPr>
        <p:spPr>
          <a:xfrm>
            <a:off x="138113" y="3714019"/>
            <a:ext cx="8181975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41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589434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20" name="Rectangle 42"/>
          <p:cNvSpPr>
            <a:spLocks noGrp="1" noChangeArrowheads="1"/>
          </p:cNvSpPr>
          <p:nvPr>
            <p:ph type="ftr" sz="quarter" idx="11"/>
          </p:nvPr>
        </p:nvSpPr>
        <p:spPr>
          <a:xfrm>
            <a:off x="1790700" y="6571896"/>
            <a:ext cx="5562600" cy="283234"/>
          </a:xfrm>
          <a:prstGeom prst="rect">
            <a:avLst/>
          </a:prstGeom>
          <a:ln/>
        </p:spPr>
        <p:txBody>
          <a:bodyPr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de-DE" dirty="0"/>
              <a:t>R-Training</a:t>
            </a:r>
          </a:p>
        </p:txBody>
      </p:sp>
      <p:sp>
        <p:nvSpPr>
          <p:cNvPr id="21" name="Rectangle 43"/>
          <p:cNvSpPr>
            <a:spLocks noGrp="1" noChangeArrowheads="1"/>
          </p:cNvSpPr>
          <p:nvPr>
            <p:ph type="dt" sz="half" idx="12"/>
          </p:nvPr>
        </p:nvSpPr>
        <p:spPr>
          <a:xfrm>
            <a:off x="17940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46E0E723-25B4-6E40-9A9A-AB7CCA8639C0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21756" y="173038"/>
            <a:ext cx="7936302" cy="356288"/>
          </a:xfrm>
          <a:prstGeom prst="rect">
            <a:avLst/>
          </a:prstGeom>
        </p:spPr>
        <p:txBody>
          <a:bodyPr anchor="b"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Abschnittsbereich/ Oberthema (optional)</a:t>
            </a:r>
          </a:p>
        </p:txBody>
      </p:sp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756" y="440036"/>
            <a:ext cx="7950708" cy="360064"/>
          </a:xfrm>
        </p:spPr>
        <p:txBody>
          <a:bodyPr anchor="t"/>
          <a:lstStyle>
            <a:lvl1pPr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Folientitel</a:t>
            </a:r>
          </a:p>
        </p:txBody>
      </p:sp>
      <p:sp>
        <p:nvSpPr>
          <p:cNvPr id="19" name="Inhaltsplatzhalter 2"/>
          <p:cNvSpPr>
            <a:spLocks noGrp="1"/>
          </p:cNvSpPr>
          <p:nvPr>
            <p:ph idx="1" hasCustomPrompt="1"/>
          </p:nvPr>
        </p:nvSpPr>
        <p:spPr>
          <a:xfrm>
            <a:off x="25451" y="971550"/>
            <a:ext cx="4177433" cy="2742469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18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6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6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4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  <p:sp>
        <p:nvSpPr>
          <p:cNvPr id="22" name="Inhaltsplatzhalter 2"/>
          <p:cNvSpPr>
            <a:spLocks noGrp="1"/>
          </p:cNvSpPr>
          <p:nvPr>
            <p:ph idx="14" hasCustomPrompt="1"/>
          </p:nvPr>
        </p:nvSpPr>
        <p:spPr>
          <a:xfrm>
            <a:off x="4202884" y="971550"/>
            <a:ext cx="4177433" cy="2742469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18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6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6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4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  <p:sp>
        <p:nvSpPr>
          <p:cNvPr id="25" name="Inhaltsplatzhalter 2"/>
          <p:cNvSpPr>
            <a:spLocks noGrp="1"/>
          </p:cNvSpPr>
          <p:nvPr>
            <p:ph idx="15" hasCustomPrompt="1"/>
          </p:nvPr>
        </p:nvSpPr>
        <p:spPr>
          <a:xfrm>
            <a:off x="25451" y="3714019"/>
            <a:ext cx="4177433" cy="2742469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18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6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6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4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  <p:sp>
        <p:nvSpPr>
          <p:cNvPr id="26" name="Inhaltsplatzhalter 2"/>
          <p:cNvSpPr>
            <a:spLocks noGrp="1"/>
          </p:cNvSpPr>
          <p:nvPr>
            <p:ph idx="16" hasCustomPrompt="1"/>
          </p:nvPr>
        </p:nvSpPr>
        <p:spPr>
          <a:xfrm>
            <a:off x="4202884" y="3714019"/>
            <a:ext cx="4177433" cy="2742469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18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6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6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4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</p:spTree>
    <p:extLst>
      <p:ext uri="{BB962C8B-B14F-4D97-AF65-F5344CB8AC3E}">
        <p14:creationId xmlns:p14="http://schemas.microsoft.com/office/powerpoint/2010/main" val="421457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 userDrawn="1"/>
        </p:nvSpPr>
        <p:spPr>
          <a:xfrm>
            <a:off x="0" y="457381"/>
            <a:ext cx="8089105" cy="385582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80000">
                <a:schemeClr val="accent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bg1"/>
              </a:solidFill>
            </a:endParaRPr>
          </a:p>
        </p:txBody>
      </p:sp>
      <p:sp>
        <p:nvSpPr>
          <p:cNvPr id="10" name="Rectangle 41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589434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11" name="Rectangle 42"/>
          <p:cNvSpPr>
            <a:spLocks noGrp="1" noChangeArrowheads="1"/>
          </p:cNvSpPr>
          <p:nvPr>
            <p:ph type="ftr" sz="quarter" idx="11"/>
          </p:nvPr>
        </p:nvSpPr>
        <p:spPr>
          <a:xfrm>
            <a:off x="1790700" y="6571896"/>
            <a:ext cx="5562600" cy="283234"/>
          </a:xfrm>
          <a:prstGeom prst="rect">
            <a:avLst/>
          </a:prstGeom>
          <a:ln/>
        </p:spPr>
        <p:txBody>
          <a:bodyPr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de-DE" dirty="0"/>
              <a:t>R-Training</a:t>
            </a:r>
          </a:p>
        </p:txBody>
      </p:sp>
      <p:sp>
        <p:nvSpPr>
          <p:cNvPr id="13" name="Rectangle 43"/>
          <p:cNvSpPr>
            <a:spLocks noGrp="1" noChangeArrowheads="1"/>
          </p:cNvSpPr>
          <p:nvPr>
            <p:ph type="dt" sz="half" idx="12"/>
          </p:nvPr>
        </p:nvSpPr>
        <p:spPr>
          <a:xfrm>
            <a:off x="17940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B43FFEB4-B7EF-6649-AEAF-7BB93AE3E38C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1756" y="173038"/>
            <a:ext cx="7936302" cy="356288"/>
          </a:xfrm>
          <a:prstGeom prst="rect">
            <a:avLst/>
          </a:prstGeom>
        </p:spPr>
        <p:txBody>
          <a:bodyPr anchor="b"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Abschnittsbereich/ Oberthema (optional)</a:t>
            </a:r>
          </a:p>
        </p:txBody>
      </p:sp>
      <p:sp>
        <p:nvSpPr>
          <p:cNvPr id="17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756" y="473904"/>
            <a:ext cx="7950708" cy="360064"/>
          </a:xfrm>
        </p:spPr>
        <p:txBody>
          <a:bodyPr anchor="t"/>
          <a:lstStyle>
            <a:lvl1pPr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Folientitel</a:t>
            </a:r>
          </a:p>
        </p:txBody>
      </p:sp>
      <p:sp>
        <p:nvSpPr>
          <p:cNvPr id="18" name="Inhaltsplatzhalter 2"/>
          <p:cNvSpPr>
            <a:spLocks noGrp="1"/>
          </p:cNvSpPr>
          <p:nvPr>
            <p:ph idx="1" hasCustomPrompt="1"/>
          </p:nvPr>
        </p:nvSpPr>
        <p:spPr>
          <a:xfrm>
            <a:off x="25451" y="971550"/>
            <a:ext cx="8315181" cy="5377492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2000" b="1">
                <a:solidFill>
                  <a:schemeClr val="accent1"/>
                </a:solidFill>
              </a:defRPr>
            </a:lvl1pPr>
            <a:lvl2pPr marL="0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800">
                <a:solidFill>
                  <a:schemeClr val="tx1"/>
                </a:solidFill>
              </a:defRPr>
            </a:lvl2pPr>
            <a:lvl3pPr marL="271463" indent="-271463" algn="l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b="0" baseline="0">
                <a:solidFill>
                  <a:schemeClr val="tx1"/>
                </a:solidFill>
              </a:defRPr>
            </a:lvl3pPr>
            <a:lvl4pPr marL="268288" indent="0" algn="just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800" baseline="0">
                <a:solidFill>
                  <a:schemeClr val="tx1"/>
                </a:solidFill>
              </a:defRPr>
            </a:lvl4pPr>
            <a:lvl5pPr marL="541338" indent="-269875"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</a:defRPr>
            </a:lvl5pPr>
            <a:lvl6pPr marL="541338" indent="0" algn="just">
              <a:spcBef>
                <a:spcPts val="0"/>
              </a:spcBef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6pPr>
          </a:lstStyle>
          <a:p>
            <a:pPr lvl="0"/>
            <a:r>
              <a:rPr lang="de-DE" dirty="0"/>
              <a:t>Überschrift</a:t>
            </a:r>
          </a:p>
          <a:p>
            <a:pPr lvl="1"/>
            <a:r>
              <a:rPr lang="de-DE" dirty="0"/>
              <a:t>Textebene 1</a:t>
            </a:r>
          </a:p>
          <a:p>
            <a:pPr lvl="2"/>
            <a:r>
              <a:rPr lang="de-DE" dirty="0"/>
              <a:t>Listenebene 1</a:t>
            </a:r>
          </a:p>
          <a:p>
            <a:pPr lvl="3"/>
            <a:r>
              <a:rPr lang="de-DE" dirty="0"/>
              <a:t>Textebene 2</a:t>
            </a:r>
          </a:p>
          <a:p>
            <a:pPr lvl="4"/>
            <a:r>
              <a:rPr lang="de-DE" dirty="0"/>
              <a:t>Listenebene 2</a:t>
            </a:r>
          </a:p>
          <a:p>
            <a:pPr lvl="5"/>
            <a:r>
              <a:rPr lang="de-DE" dirty="0"/>
              <a:t>Textebene 3</a:t>
            </a:r>
          </a:p>
        </p:txBody>
      </p:sp>
    </p:spTree>
    <p:extLst>
      <p:ext uri="{BB962C8B-B14F-4D97-AF65-F5344CB8AC3E}">
        <p14:creationId xmlns:p14="http://schemas.microsoft.com/office/powerpoint/2010/main" val="421457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1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589434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7" name="Rectangle 42"/>
          <p:cNvSpPr>
            <a:spLocks noGrp="1" noChangeArrowheads="1"/>
          </p:cNvSpPr>
          <p:nvPr>
            <p:ph type="ftr" sz="quarter" idx="11"/>
          </p:nvPr>
        </p:nvSpPr>
        <p:spPr>
          <a:xfrm>
            <a:off x="1790700" y="6571896"/>
            <a:ext cx="5562600" cy="283234"/>
          </a:xfrm>
          <a:prstGeom prst="rect">
            <a:avLst/>
          </a:prstGeom>
          <a:ln/>
        </p:spPr>
        <p:txBody>
          <a:bodyPr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9" name="Rectangle 43"/>
          <p:cNvSpPr>
            <a:spLocks noGrp="1" noChangeArrowheads="1"/>
          </p:cNvSpPr>
          <p:nvPr>
            <p:ph type="dt" sz="half" idx="12"/>
          </p:nvPr>
        </p:nvSpPr>
        <p:spPr>
          <a:xfrm>
            <a:off x="17940" y="6571896"/>
            <a:ext cx="1524000" cy="283234"/>
          </a:xfrm>
          <a:prstGeom prst="rect">
            <a:avLst/>
          </a:prstGeom>
          <a:ln/>
        </p:spPr>
        <p:txBody>
          <a:bodyPr/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796252D3-D463-3D45-9613-F5037574CA78}" type="datetime1">
              <a:rPr lang="de-DE" smtClean="0"/>
              <a:t>03.05.19</a:t>
            </a:fld>
            <a:endParaRPr lang="de-DE" dirty="0"/>
          </a:p>
        </p:txBody>
      </p:sp>
      <p:sp>
        <p:nvSpPr>
          <p:cNvPr id="10" name="Rechteck 9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457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5660" y="992038"/>
            <a:ext cx="8803137" cy="5172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Klicken Sie, um die Formate des Vorlagentextes zu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Rechteck 14"/>
          <p:cNvSpPr/>
          <p:nvPr userDrawn="1"/>
        </p:nvSpPr>
        <p:spPr>
          <a:xfrm>
            <a:off x="122238" y="823066"/>
            <a:ext cx="7966867" cy="1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80000">
                <a:schemeClr val="accent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122238" y="6557906"/>
            <a:ext cx="7966867" cy="144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80000">
                <a:schemeClr val="accent1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11126" y="129944"/>
            <a:ext cx="706038" cy="70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35" r:id="rId2"/>
    <p:sldLayoutId id="2147483749" r:id="rId3"/>
    <p:sldLayoutId id="2147483746" r:id="rId4"/>
    <p:sldLayoutId id="2147483748" r:id="rId5"/>
    <p:sldLayoutId id="2147483747" r:id="rId6"/>
    <p:sldLayoutId id="2147483750" r:id="rId7"/>
    <p:sldLayoutId id="2147483751" r:id="rId8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23A092"/>
          </a:solidFill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-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+"/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16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o"/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o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o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o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o"/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2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5.png"/><Relationship Id="rId7" Type="http://schemas.openxmlformats.org/officeDocument/2006/relationships/image" Target="../media/image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tatisticscommunicated.de/" TargetMode="External"/><Relationship Id="rId5" Type="http://schemas.openxmlformats.org/officeDocument/2006/relationships/hyperlink" Target="https://www.traum-ferienwohnungen.de/" TargetMode="External"/><Relationship Id="rId4" Type="http://schemas.openxmlformats.org/officeDocument/2006/relationships/hyperlink" Target="mailto:sven_thies@web.de" TargetMode="External"/><Relationship Id="rId9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7D96F052-440A-4FB6-B9CE-A5A69D0D4A1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1DD27A-2C73-40CC-B920-8F1FB72E52D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Dr. Sven Thies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566FB0A-1740-480E-8D17-7FE7530E6545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de-DE" b="1" dirty="0" err="1"/>
              <a:t>WiSe</a:t>
            </a:r>
            <a:r>
              <a:rPr lang="de-DE" b="1" dirty="0"/>
              <a:t> 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8097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10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27" name="Inhaltsplatzhalter 26">
            <a:extLst>
              <a:ext uri="{FF2B5EF4-FFF2-40B4-BE49-F238E27FC236}">
                <a16:creationId xmlns:a16="http://schemas.microsoft.com/office/drawing/2014/main" id="{EC237DDF-1B7D-5441-A02E-85DE3FCFD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52" y="998552"/>
            <a:ext cx="4968580" cy="5233260"/>
          </a:xfrm>
        </p:spPr>
        <p:txBody>
          <a:bodyPr/>
          <a:lstStyle/>
          <a:p>
            <a:pPr marL="285750" lvl="2" indent="-285750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SzTx/>
              <a:buFont typeface="Arial" panose="020B0604020202020204" pitchFamily="34" charset="0"/>
              <a:buChar char="•"/>
            </a:pPr>
            <a:r>
              <a:rPr lang="de-DE" dirty="0"/>
              <a:t>Zentrale Fragen</a:t>
            </a:r>
          </a:p>
          <a:p>
            <a:pPr marL="612775" lvl="4" indent="-342900">
              <a:spcBef>
                <a:spcPts val="1200"/>
              </a:spcBef>
              <a:buClr>
                <a:srgbClr val="679E9B"/>
              </a:buClr>
              <a:buSzTx/>
              <a:buFont typeface="+mj-lt"/>
              <a:buAutoNum type="arabicPeriod"/>
            </a:pPr>
            <a:r>
              <a:rPr lang="de-DE" dirty="0"/>
              <a:t>Was soll der Computer für mich tun?</a:t>
            </a:r>
          </a:p>
          <a:p>
            <a:pPr marL="612775" lvl="4" indent="-342900">
              <a:spcBef>
                <a:spcPts val="1200"/>
              </a:spcBef>
              <a:buClr>
                <a:srgbClr val="679E9B"/>
              </a:buClr>
              <a:buSzTx/>
              <a:buFont typeface="+mj-lt"/>
              <a:buAutoNum type="arabicPeriod"/>
            </a:pPr>
            <a:r>
              <a:rPr lang="de-DE" dirty="0"/>
              <a:t>Was muss der Computer dafür wissen?</a:t>
            </a:r>
          </a:p>
          <a:p>
            <a:pPr marL="612775" lvl="4" indent="-342900">
              <a:spcBef>
                <a:spcPts val="1200"/>
              </a:spcBef>
              <a:buClr>
                <a:srgbClr val="679E9B"/>
              </a:buClr>
              <a:buSzTx/>
              <a:buFont typeface="+mj-lt"/>
              <a:buAutoNum type="arabicPeriod"/>
            </a:pPr>
            <a:r>
              <a:rPr lang="de-DE" dirty="0"/>
              <a:t>Welche Werkzeuge braucht der Computer?</a:t>
            </a:r>
          </a:p>
          <a:p>
            <a:pPr marL="282575" lvl="3" indent="-285750">
              <a:spcBef>
                <a:spcPts val="1200"/>
              </a:spcBef>
              <a:buSzTx/>
              <a:buFont typeface="Arial" panose="020B0604020202020204" pitchFamily="34" charset="0"/>
              <a:buChar char="•"/>
            </a:pPr>
            <a:r>
              <a:rPr lang="de-DE" dirty="0"/>
              <a:t>Beispiel:</a:t>
            </a:r>
          </a:p>
          <a:p>
            <a:pPr marL="282575" lvl="3" indent="-285750">
              <a:spcBef>
                <a:spcPts val="1200"/>
              </a:spcBef>
              <a:buSzTx/>
              <a:buFont typeface="Arial" panose="020B0604020202020204" pitchFamily="34" charset="0"/>
              <a:buChar char="•"/>
            </a:pPr>
            <a:endParaRPr lang="de-DE" dirty="0"/>
          </a:p>
          <a:p>
            <a:pPr marL="282575" lvl="3" indent="-285750">
              <a:spcBef>
                <a:spcPts val="1200"/>
              </a:spcBef>
              <a:buSzTx/>
              <a:buFont typeface="Arial" panose="020B0604020202020204" pitchFamily="34" charset="0"/>
              <a:buChar char="•"/>
            </a:pPr>
            <a:endParaRPr lang="de-DE" sz="600" dirty="0"/>
          </a:p>
          <a:p>
            <a:pPr marL="282575" lvl="3" indent="-285750">
              <a:spcBef>
                <a:spcPts val="1200"/>
              </a:spcBef>
              <a:buSzTx/>
              <a:buFont typeface="Arial" panose="020B0604020202020204" pitchFamily="34" charset="0"/>
              <a:buChar char="•"/>
            </a:pPr>
            <a:r>
              <a:rPr lang="de-DE" dirty="0"/>
              <a:t>Pakete laden: </a:t>
            </a:r>
            <a:r>
              <a:rPr lang="de-DE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de-DE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meinpaket</a:t>
            </a:r>
            <a:r>
              <a:rPr lang="de-DE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/>
            <a:r>
              <a:rPr lang="de-DE" dirty="0"/>
              <a:t>Wie bediene ich R?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774234E-B7E1-184D-B945-C3951A82F19E}"/>
              </a:ext>
            </a:extLst>
          </p:cNvPr>
          <p:cNvSpPr/>
          <p:nvPr/>
        </p:nvSpPr>
        <p:spPr>
          <a:xfrm>
            <a:off x="5099537" y="4069996"/>
            <a:ext cx="3849773" cy="23202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>
                    <a:lumMod val="50000"/>
                  </a:schemeClr>
                </a:solidFill>
              </a:rPr>
              <a:t>Immer zu beachten:</a:t>
            </a:r>
            <a:endParaRPr lang="de-DE" sz="1200" dirty="0">
              <a:solidFill>
                <a:schemeClr val="bg1">
                  <a:lumMod val="50000"/>
                </a:schemeClr>
              </a:solidFill>
            </a:endParaRPr>
          </a:p>
          <a:p>
            <a:pPr marL="100013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R beachtet Groß- und Kleinschreibung</a:t>
            </a:r>
          </a:p>
          <a:p>
            <a:pPr marL="100013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R verwendet den Punkt als Dezimaltrennzeichen</a:t>
            </a:r>
          </a:p>
          <a:p>
            <a:pPr marL="100013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Eine Ergebniszuweisung erfolgt über „&lt;-“</a:t>
            </a:r>
          </a:p>
          <a:p>
            <a:pPr marL="100013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Ergebnisse werden mit %&gt;% übergeben</a:t>
            </a:r>
          </a:p>
          <a:p>
            <a:pPr marL="100013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Fehlende Werte werden in R durch NA kodiert.</a:t>
            </a:r>
          </a:p>
          <a:p>
            <a:pPr marL="100013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Kommentare werden mit # eingeleitet</a:t>
            </a:r>
          </a:p>
          <a:p>
            <a:pPr marL="100013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Hilfe zur Funktion 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</a:rPr>
              <a:t>foo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:?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</a:rPr>
              <a:t>foo</a:t>
            </a:r>
            <a:endParaRPr lang="de-DE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F74F265-2BD3-AA4C-8AE6-2C3D1EA96560}"/>
              </a:ext>
            </a:extLst>
          </p:cNvPr>
          <p:cNvSpPr/>
          <p:nvPr/>
        </p:nvSpPr>
        <p:spPr>
          <a:xfrm>
            <a:off x="1336986" y="2898860"/>
            <a:ext cx="7686432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186B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meinpaket</a:t>
            </a:r>
            <a:r>
              <a:rPr lang="de-DE" sz="1300" b="1" dirty="0">
                <a:solidFill>
                  <a:srgbClr val="186B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sz="13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meineanalyse</a:t>
            </a:r>
            <a:r>
              <a:rPr lang="de-DE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300" dirty="0" err="1">
                <a:solidFill>
                  <a:srgbClr val="679E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meiny</a:t>
            </a:r>
            <a:r>
              <a:rPr lang="de-DE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300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</a:t>
            </a:r>
            <a:r>
              <a:rPr lang="de-DE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300" dirty="0" err="1">
                <a:solidFill>
                  <a:srgbClr val="679E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meinx</a:t>
            </a:r>
            <a:r>
              <a:rPr lang="de-DE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DE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de-DE" sz="1300" dirty="0" err="1">
                <a:solidFill>
                  <a:srgbClr val="679E9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meinedaten</a:t>
            </a:r>
            <a:r>
              <a:rPr lang="de-DE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de-DE" sz="1300" dirty="0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FF17F6BA-60AF-F545-B66F-02062644E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1" y="5410194"/>
            <a:ext cx="476738" cy="476738"/>
          </a:xfrm>
          <a:prstGeom prst="rect">
            <a:avLst/>
          </a:prstGeom>
        </p:spPr>
      </p:pic>
      <p:sp>
        <p:nvSpPr>
          <p:cNvPr id="24" name="Rechteck 23">
            <a:extLst>
              <a:ext uri="{FF2B5EF4-FFF2-40B4-BE49-F238E27FC236}">
                <a16:creationId xmlns:a16="http://schemas.microsoft.com/office/drawing/2014/main" id="{3559A0AE-9310-404C-B957-20E55BCF6BBF}"/>
              </a:ext>
            </a:extLst>
          </p:cNvPr>
          <p:cNvSpPr/>
          <p:nvPr/>
        </p:nvSpPr>
        <p:spPr>
          <a:xfrm>
            <a:off x="593970" y="5479286"/>
            <a:ext cx="31967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Aufgabe: „B0_Erste_Schritte.pdf“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C1ECF94A-37F5-A345-BAAF-4B3A1D6E8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927" y="6006656"/>
            <a:ext cx="417685" cy="417685"/>
          </a:xfrm>
          <a:prstGeom prst="rect">
            <a:avLst/>
          </a:prstGeom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69FF7C4F-3CD5-914C-AA4F-79C33EDA9B38}"/>
              </a:ext>
            </a:extLst>
          </p:cNvPr>
          <p:cNvSpPr/>
          <p:nvPr/>
        </p:nvSpPr>
        <p:spPr>
          <a:xfrm>
            <a:off x="591040" y="6046222"/>
            <a:ext cx="30700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Cheat Sheet: „CS0-Base-R.pdf“</a:t>
            </a:r>
          </a:p>
        </p:txBody>
      </p:sp>
      <p:sp>
        <p:nvSpPr>
          <p:cNvPr id="5" name="Geschweifte Klammer links 4">
            <a:extLst>
              <a:ext uri="{FF2B5EF4-FFF2-40B4-BE49-F238E27FC236}">
                <a16:creationId xmlns:a16="http://schemas.microsoft.com/office/drawing/2014/main" id="{8BEAC567-0EDB-2943-9BA9-15CB51A11125}"/>
              </a:ext>
            </a:extLst>
          </p:cNvPr>
          <p:cNvSpPr/>
          <p:nvPr/>
        </p:nvSpPr>
        <p:spPr>
          <a:xfrm rot="16200000">
            <a:off x="1771475" y="2887139"/>
            <a:ext cx="189613" cy="875367"/>
          </a:xfrm>
          <a:prstGeom prst="leftBrace">
            <a:avLst/>
          </a:prstGeom>
          <a:ln w="12700">
            <a:solidFill>
              <a:srgbClr val="186B7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Geschweifte Klammer links 13">
            <a:extLst>
              <a:ext uri="{FF2B5EF4-FFF2-40B4-BE49-F238E27FC236}">
                <a16:creationId xmlns:a16="http://schemas.microsoft.com/office/drawing/2014/main" id="{2679A491-B73E-A841-9474-A13FF1FEAA27}"/>
              </a:ext>
            </a:extLst>
          </p:cNvPr>
          <p:cNvSpPr/>
          <p:nvPr/>
        </p:nvSpPr>
        <p:spPr>
          <a:xfrm rot="16200000">
            <a:off x="3019615" y="2725403"/>
            <a:ext cx="189613" cy="1205408"/>
          </a:xfrm>
          <a:prstGeom prst="leftBrace">
            <a:avLst/>
          </a:prstGeom>
          <a:ln w="12700">
            <a:solidFill>
              <a:srgbClr val="679E9B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EE61BD0A-EA5C-1047-BAB9-9925EC9E0F96}"/>
              </a:ext>
            </a:extLst>
          </p:cNvPr>
          <p:cNvSpPr/>
          <p:nvPr/>
        </p:nvSpPr>
        <p:spPr>
          <a:xfrm rot="16200000">
            <a:off x="5272342" y="1729751"/>
            <a:ext cx="189613" cy="3196709"/>
          </a:xfrm>
          <a:prstGeom prst="leftBrace">
            <a:avLst/>
          </a:prstGeom>
          <a:ln w="9525">
            <a:solidFill>
              <a:srgbClr val="679E9B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28524C4-A992-B64B-81C0-528E3EE9E39C}"/>
              </a:ext>
            </a:extLst>
          </p:cNvPr>
          <p:cNvSpPr/>
          <p:nvPr/>
        </p:nvSpPr>
        <p:spPr>
          <a:xfrm>
            <a:off x="1740281" y="3462966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rgbClr val="186B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rgbClr val="679E9B"/>
                </a:solidFill>
              </a:rPr>
              <a:t>3</a:t>
            </a:r>
            <a:endParaRPr lang="de-DE" sz="1800" dirty="0">
              <a:solidFill>
                <a:srgbClr val="679E9B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D45B3CB-F2E8-AD42-BF25-D6A9B1B17985}"/>
              </a:ext>
            </a:extLst>
          </p:cNvPr>
          <p:cNvSpPr/>
          <p:nvPr/>
        </p:nvSpPr>
        <p:spPr>
          <a:xfrm>
            <a:off x="2998469" y="3462966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rgbClr val="186B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rgbClr val="679E9B"/>
                </a:solidFill>
              </a:rPr>
              <a:t>1</a:t>
            </a:r>
            <a:endParaRPr lang="de-DE" sz="1800" dirty="0">
              <a:solidFill>
                <a:srgbClr val="679E9B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D04188A-2E27-B44C-B88B-47C74CF74A16}"/>
              </a:ext>
            </a:extLst>
          </p:cNvPr>
          <p:cNvSpPr/>
          <p:nvPr/>
        </p:nvSpPr>
        <p:spPr>
          <a:xfrm>
            <a:off x="5251196" y="3457415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rgbClr val="186B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rgbClr val="679E9B"/>
                </a:solidFill>
              </a:rPr>
              <a:t>2</a:t>
            </a:r>
            <a:endParaRPr lang="de-DE" sz="1800" dirty="0">
              <a:solidFill>
                <a:srgbClr val="679E9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56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3EC12AD-B419-C240-8090-009636FBB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258" y="3683480"/>
            <a:ext cx="6786652" cy="1250830"/>
          </a:xfrm>
        </p:spPr>
        <p:txBody>
          <a:bodyPr/>
          <a:lstStyle/>
          <a:p>
            <a:r>
              <a:rPr lang="de-DE" dirty="0"/>
              <a:t>3 Data Science Prozess</a:t>
            </a:r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328A7A9-C785-014A-84F2-F8EA329D5B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11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ACB2262-73D0-0C45-A848-5338E64B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0009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hteck 61">
            <a:extLst>
              <a:ext uri="{FF2B5EF4-FFF2-40B4-BE49-F238E27FC236}">
                <a16:creationId xmlns:a16="http://schemas.microsoft.com/office/drawing/2014/main" id="{ECCE5E78-7F02-2948-BAA8-368EA13D67EE}"/>
              </a:ext>
            </a:extLst>
          </p:cNvPr>
          <p:cNvSpPr/>
          <p:nvPr/>
        </p:nvSpPr>
        <p:spPr>
          <a:xfrm>
            <a:off x="5408083" y="2230304"/>
            <a:ext cx="537946" cy="283234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4248D644-D175-6F43-A7F7-978B16A698E8}"/>
              </a:ext>
            </a:extLst>
          </p:cNvPr>
          <p:cNvSpPr/>
          <p:nvPr/>
        </p:nvSpPr>
        <p:spPr>
          <a:xfrm>
            <a:off x="4866210" y="2230304"/>
            <a:ext cx="535522" cy="283234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C931460-0E31-DB46-84AF-B5B39E968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b="0" dirty="0">
                <a:solidFill>
                  <a:schemeClr val="tx1"/>
                </a:solidFill>
              </a:rPr>
              <a:t>Wie genau erlange ich </a:t>
            </a:r>
            <a:r>
              <a:rPr lang="de-DE" sz="1800" b="0" dirty="0"/>
              <a:t>Wissen</a:t>
            </a:r>
            <a:r>
              <a:rPr lang="de-DE" sz="1800" b="0" dirty="0">
                <a:solidFill>
                  <a:schemeClr val="tx1"/>
                </a:solidFill>
              </a:rPr>
              <a:t> durch </a:t>
            </a:r>
            <a:r>
              <a:rPr lang="de-DE" sz="1800" b="0" dirty="0"/>
              <a:t>Daten</a:t>
            </a:r>
            <a:r>
              <a:rPr lang="de-DE" sz="1800" b="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/>
            <a:r>
              <a:rPr lang="de-DE" dirty="0"/>
              <a:t>Einzelne Schritte des Data Science Prozesses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52E2BCC8-6536-F84F-BEF8-179A4FB7A8F3}"/>
              </a:ext>
            </a:extLst>
          </p:cNvPr>
          <p:cNvSpPr/>
          <p:nvPr/>
        </p:nvSpPr>
        <p:spPr>
          <a:xfrm>
            <a:off x="1649706" y="2230305"/>
            <a:ext cx="1088594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 einlesen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29C8598-4680-2E4E-9EAB-85211515782A}"/>
              </a:ext>
            </a:extLst>
          </p:cNvPr>
          <p:cNvCxnSpPr>
            <a:cxnSpLocks/>
            <a:stCxn id="7" idx="3"/>
            <a:endCxn id="12" idx="1"/>
          </p:cNvCxnSpPr>
          <p:nvPr/>
        </p:nvCxnSpPr>
        <p:spPr>
          <a:xfrm>
            <a:off x="2738300" y="2535544"/>
            <a:ext cx="512095" cy="0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87DA4098-1962-BF48-B3C6-6F5598761AA7}"/>
              </a:ext>
            </a:extLst>
          </p:cNvPr>
          <p:cNvSpPr/>
          <p:nvPr/>
        </p:nvSpPr>
        <p:spPr>
          <a:xfrm>
            <a:off x="187432" y="2230304"/>
            <a:ext cx="1055686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 downloaden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636A6208-84E2-AF4B-8892-21FF43474A77}"/>
              </a:ext>
            </a:extLst>
          </p:cNvPr>
          <p:cNvSpPr/>
          <p:nvPr/>
        </p:nvSpPr>
        <p:spPr>
          <a:xfrm>
            <a:off x="4851084" y="2230305"/>
            <a:ext cx="1088594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 explorieren</a:t>
            </a:r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ADF8473E-61BF-364F-A295-F9C89F245C56}"/>
              </a:ext>
            </a:extLst>
          </p:cNvPr>
          <p:cNvSpPr/>
          <p:nvPr/>
        </p:nvSpPr>
        <p:spPr>
          <a:xfrm>
            <a:off x="3250395" y="2230305"/>
            <a:ext cx="1088594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 aufbereiten</a:t>
            </a: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342C470B-D731-9B44-828D-918D36BC737F}"/>
              </a:ext>
            </a:extLst>
          </p:cNvPr>
          <p:cNvSpPr/>
          <p:nvPr/>
        </p:nvSpPr>
        <p:spPr>
          <a:xfrm>
            <a:off x="6463496" y="2236199"/>
            <a:ext cx="1088594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 modellieren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1156B9D2-A4D4-AF48-997B-DFC2C426D4FA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834171" y="2535544"/>
            <a:ext cx="629325" cy="5894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09BBF5E-E831-AF4C-8ACC-5C0F7B931DF8}"/>
              </a:ext>
            </a:extLst>
          </p:cNvPr>
          <p:cNvCxnSpPr>
            <a:cxnSpLocks/>
            <a:stCxn id="12" idx="3"/>
            <a:endCxn id="11" idx="1"/>
          </p:cNvCxnSpPr>
          <p:nvPr/>
        </p:nvCxnSpPr>
        <p:spPr>
          <a:xfrm>
            <a:off x="4338989" y="2535544"/>
            <a:ext cx="512095" cy="0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8F5205F0-2379-DF4D-929A-7511FCCBC3DF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>
            <a:off x="1243118" y="2535543"/>
            <a:ext cx="406588" cy="1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 Verbindung 55">
            <a:extLst>
              <a:ext uri="{FF2B5EF4-FFF2-40B4-BE49-F238E27FC236}">
                <a16:creationId xmlns:a16="http://schemas.microsoft.com/office/drawing/2014/main" id="{A2B9CEA7-52DF-544C-A822-F2E3A349920B}"/>
              </a:ext>
            </a:extLst>
          </p:cNvPr>
          <p:cNvCxnSpPr>
            <a:cxnSpLocks/>
            <a:stCxn id="61" idx="0"/>
            <a:endCxn id="12" idx="0"/>
          </p:cNvCxnSpPr>
          <p:nvPr/>
        </p:nvCxnSpPr>
        <p:spPr>
          <a:xfrm rot="16200000" flipH="1" flipV="1">
            <a:off x="4464331" y="1560664"/>
            <a:ext cx="1" cy="1339279"/>
          </a:xfrm>
          <a:prstGeom prst="bentConnector3">
            <a:avLst>
              <a:gd name="adj1" fmla="val -22860000000"/>
            </a:avLst>
          </a:prstGeom>
          <a:ln w="15875">
            <a:solidFill>
              <a:srgbClr val="679E9B"/>
            </a:solidFill>
            <a:miter lim="800000"/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winkelte Verbindung 56">
            <a:extLst>
              <a:ext uri="{FF2B5EF4-FFF2-40B4-BE49-F238E27FC236}">
                <a16:creationId xmlns:a16="http://schemas.microsoft.com/office/drawing/2014/main" id="{25695E02-DBFC-7744-BC59-FFAA394905E3}"/>
              </a:ext>
            </a:extLst>
          </p:cNvPr>
          <p:cNvCxnSpPr>
            <a:cxnSpLocks/>
            <a:stCxn id="14" idx="0"/>
            <a:endCxn id="62" idx="0"/>
          </p:cNvCxnSpPr>
          <p:nvPr/>
        </p:nvCxnSpPr>
        <p:spPr>
          <a:xfrm rot="16200000" flipV="1">
            <a:off x="6339478" y="1567883"/>
            <a:ext cx="5895" cy="1330737"/>
          </a:xfrm>
          <a:prstGeom prst="bentConnector3">
            <a:avLst>
              <a:gd name="adj1" fmla="val 3977863"/>
            </a:avLst>
          </a:prstGeom>
          <a:ln w="15875">
            <a:solidFill>
              <a:srgbClr val="679E9B"/>
            </a:solidFill>
            <a:miter lim="800000"/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feld 73">
            <a:extLst>
              <a:ext uri="{FF2B5EF4-FFF2-40B4-BE49-F238E27FC236}">
                <a16:creationId xmlns:a16="http://schemas.microsoft.com/office/drawing/2014/main" id="{F850D46F-AF4D-2041-B994-4C3C6950E46C}"/>
              </a:ext>
            </a:extLst>
          </p:cNvPr>
          <p:cNvSpPr txBox="1"/>
          <p:nvPr/>
        </p:nvSpPr>
        <p:spPr>
          <a:xfrm>
            <a:off x="1543323" y="3114303"/>
            <a:ext cx="12786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latin typeface="+mn-lt"/>
                <a:cs typeface="Arial" panose="020B0604020202020204" pitchFamily="34" charset="0"/>
              </a:rPr>
              <a:t>Daten für die Bearbeitung bereitstellen</a:t>
            </a: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2B175BC1-385B-A748-9A9A-A874D888AE91}"/>
              </a:ext>
            </a:extLst>
          </p:cNvPr>
          <p:cNvSpPr txBox="1"/>
          <p:nvPr/>
        </p:nvSpPr>
        <p:spPr>
          <a:xfrm>
            <a:off x="3124395" y="3115685"/>
            <a:ext cx="13408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latin typeface="+mn-lt"/>
                <a:cs typeface="Arial" panose="020B0604020202020204" pitchFamily="34" charset="0"/>
              </a:rPr>
              <a:t>Daten in die Form bringen, mit der ich weiterarbeiten kann</a:t>
            </a: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1B399BFC-A638-304F-B34E-7BCCA0498C38}"/>
              </a:ext>
            </a:extLst>
          </p:cNvPr>
          <p:cNvSpPr txBox="1"/>
          <p:nvPr/>
        </p:nvSpPr>
        <p:spPr>
          <a:xfrm>
            <a:off x="4730456" y="3114303"/>
            <a:ext cx="13819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latin typeface="+mn-lt"/>
                <a:cs typeface="Arial" panose="020B0604020202020204" pitchFamily="34" charset="0"/>
              </a:rPr>
              <a:t>Eigenschaften der Daten untersuchen, ggf. unabhängig von der Fragestellung</a:t>
            </a:r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62E58EE9-6B0C-8C4E-BD6F-DE8A1874607E}"/>
              </a:ext>
            </a:extLst>
          </p:cNvPr>
          <p:cNvSpPr txBox="1"/>
          <p:nvPr/>
        </p:nvSpPr>
        <p:spPr>
          <a:xfrm>
            <a:off x="6348622" y="3114303"/>
            <a:ext cx="13023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cs typeface="Arial" panose="020B0604020202020204" pitchFamily="34" charset="0"/>
              </a:rPr>
              <a:t>Beantwortung der Forschungsfrage</a:t>
            </a:r>
            <a:endParaRPr lang="de-DE" sz="10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CB1151C2-5551-0D4B-B921-A09CB04955D7}"/>
              </a:ext>
            </a:extLst>
          </p:cNvPr>
          <p:cNvSpPr/>
          <p:nvPr/>
        </p:nvSpPr>
        <p:spPr>
          <a:xfrm>
            <a:off x="43022" y="3989324"/>
            <a:ext cx="392639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113" lvl="2" indent="0">
              <a:buNone/>
            </a:pP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(Quelle: </a:t>
            </a:r>
            <a:r>
              <a:rPr lang="en" sz="1000" dirty="0" err="1">
                <a:solidFill>
                  <a:schemeClr val="bg1">
                    <a:lumMod val="50000"/>
                  </a:schemeClr>
                </a:solidFill>
              </a:rPr>
              <a:t>Eigene</a:t>
            </a: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" sz="1000" dirty="0" err="1">
                <a:solidFill>
                  <a:schemeClr val="bg1">
                    <a:lumMod val="50000"/>
                  </a:schemeClr>
                </a:solidFill>
              </a:rPr>
              <a:t>Darstellung</a:t>
            </a: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" sz="1000" dirty="0" err="1">
                <a:solidFill>
                  <a:schemeClr val="bg1">
                    <a:lumMod val="50000"/>
                  </a:schemeClr>
                </a:solidFill>
              </a:rPr>
              <a:t>angelehnt</a:t>
            </a: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 an das CRISP-DM Modell)</a:t>
            </a:r>
          </a:p>
        </p:txBody>
      </p:sp>
      <p:sp>
        <p:nvSpPr>
          <p:cNvPr id="81" name="Abgerundetes Rechteck 80">
            <a:extLst>
              <a:ext uri="{FF2B5EF4-FFF2-40B4-BE49-F238E27FC236}">
                <a16:creationId xmlns:a16="http://schemas.microsoft.com/office/drawing/2014/main" id="{3804E491-407A-C84C-9041-BDB7D9FED9A4}"/>
              </a:ext>
            </a:extLst>
          </p:cNvPr>
          <p:cNvSpPr/>
          <p:nvPr/>
        </p:nvSpPr>
        <p:spPr>
          <a:xfrm>
            <a:off x="7987491" y="2242027"/>
            <a:ext cx="1046778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Ergebnisse präsentieren</a:t>
            </a:r>
          </a:p>
        </p:txBody>
      </p:sp>
      <p:sp>
        <p:nvSpPr>
          <p:cNvPr id="82" name="Textfeld 81">
            <a:extLst>
              <a:ext uri="{FF2B5EF4-FFF2-40B4-BE49-F238E27FC236}">
                <a16:creationId xmlns:a16="http://schemas.microsoft.com/office/drawing/2014/main" id="{A9DE30C1-A797-9841-AF43-818F9F99F461}"/>
              </a:ext>
            </a:extLst>
          </p:cNvPr>
          <p:cNvSpPr txBox="1"/>
          <p:nvPr/>
        </p:nvSpPr>
        <p:spPr bwMode="auto">
          <a:xfrm>
            <a:off x="8886092" y="5650520"/>
            <a:ext cx="0" cy="0"/>
          </a:xfrm>
          <a:prstGeom prst="rect">
            <a:avLst/>
          </a:prstGeom>
          <a:noFill/>
          <a:ln w="12700">
            <a:noFill/>
          </a:ln>
          <a:effectLst/>
          <a:extLst/>
        </p:spPr>
        <p:txBody>
          <a:bodyPr vert="horz" wrap="non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tabLst/>
            </a:pPr>
            <a:endParaRPr kumimoji="0" lang="de-DE" sz="1400" b="0" i="0" u="none" strike="noStrike" kern="0" cap="none" spc="0" normalizeH="0" baseline="0" noProof="0" dirty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</a:endParaRPr>
          </a:p>
        </p:txBody>
      </p:sp>
      <p:cxnSp>
        <p:nvCxnSpPr>
          <p:cNvPr id="84" name="Gerade Verbindung mit Pfeil 83">
            <a:extLst>
              <a:ext uri="{FF2B5EF4-FFF2-40B4-BE49-F238E27FC236}">
                <a16:creationId xmlns:a16="http://schemas.microsoft.com/office/drawing/2014/main" id="{B774CB91-4F2D-8343-BC27-A58D2BF2E3FD}"/>
              </a:ext>
            </a:extLst>
          </p:cNvPr>
          <p:cNvCxnSpPr>
            <a:cxnSpLocks/>
            <a:stCxn id="14" idx="3"/>
            <a:endCxn id="81" idx="1"/>
          </p:cNvCxnSpPr>
          <p:nvPr/>
        </p:nvCxnSpPr>
        <p:spPr>
          <a:xfrm>
            <a:off x="7552090" y="2541438"/>
            <a:ext cx="435401" cy="5828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hteck 90">
            <a:extLst>
              <a:ext uri="{FF2B5EF4-FFF2-40B4-BE49-F238E27FC236}">
                <a16:creationId xmlns:a16="http://schemas.microsoft.com/office/drawing/2014/main" id="{97040DFD-8410-3B44-8553-D7F6549C5A46}"/>
              </a:ext>
            </a:extLst>
          </p:cNvPr>
          <p:cNvSpPr/>
          <p:nvPr/>
        </p:nvSpPr>
        <p:spPr>
          <a:xfrm>
            <a:off x="46717" y="1847980"/>
            <a:ext cx="9046167" cy="2139230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sp>
        <p:nvSpPr>
          <p:cNvPr id="92" name="Textfeld 91">
            <a:extLst>
              <a:ext uri="{FF2B5EF4-FFF2-40B4-BE49-F238E27FC236}">
                <a16:creationId xmlns:a16="http://schemas.microsoft.com/office/drawing/2014/main" id="{6D32AA79-EAAA-924B-BD1F-6D37E6FCC800}"/>
              </a:ext>
            </a:extLst>
          </p:cNvPr>
          <p:cNvSpPr txBox="1"/>
          <p:nvPr/>
        </p:nvSpPr>
        <p:spPr>
          <a:xfrm>
            <a:off x="23310" y="1589483"/>
            <a:ext cx="2489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+mn-lt"/>
                <a:cs typeface="Arial" panose="020B0604020202020204" pitchFamily="34" charset="0"/>
              </a:rPr>
              <a:t>Data Science &amp; Analytics Prozess</a:t>
            </a:r>
          </a:p>
        </p:txBody>
      </p:sp>
      <p:sp>
        <p:nvSpPr>
          <p:cNvPr id="95" name="Textfeld 94">
            <a:extLst>
              <a:ext uri="{FF2B5EF4-FFF2-40B4-BE49-F238E27FC236}">
                <a16:creationId xmlns:a16="http://schemas.microsoft.com/office/drawing/2014/main" id="{8C1C1D59-A8E8-8148-81E9-A957F61FBB6D}"/>
              </a:ext>
            </a:extLst>
          </p:cNvPr>
          <p:cNvSpPr txBox="1"/>
          <p:nvPr/>
        </p:nvSpPr>
        <p:spPr>
          <a:xfrm>
            <a:off x="53871" y="3111925"/>
            <a:ext cx="12786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latin typeface="+mn-lt"/>
                <a:cs typeface="Arial" panose="020B0604020202020204" pitchFamily="34" charset="0"/>
              </a:rPr>
              <a:t>Datenquelle</a:t>
            </a:r>
          </a:p>
        </p:txBody>
      </p:sp>
      <p:sp>
        <p:nvSpPr>
          <p:cNvPr id="97" name="Textfeld 96">
            <a:extLst>
              <a:ext uri="{FF2B5EF4-FFF2-40B4-BE49-F238E27FC236}">
                <a16:creationId xmlns:a16="http://schemas.microsoft.com/office/drawing/2014/main" id="{33CCDC98-1F0B-9745-A8EA-AE38805793C2}"/>
              </a:ext>
            </a:extLst>
          </p:cNvPr>
          <p:cNvSpPr txBox="1"/>
          <p:nvPr/>
        </p:nvSpPr>
        <p:spPr>
          <a:xfrm>
            <a:off x="7861491" y="3111631"/>
            <a:ext cx="12982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latin typeface="+mn-lt"/>
                <a:cs typeface="Arial" panose="020B0604020202020204" pitchFamily="34" charset="0"/>
              </a:rPr>
              <a:t>Kommunikation der Antwort an Stakeholder</a:t>
            </a: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4604E576-C57B-434F-A918-2F197A8F4A29}"/>
              </a:ext>
            </a:extLst>
          </p:cNvPr>
          <p:cNvSpPr/>
          <p:nvPr/>
        </p:nvSpPr>
        <p:spPr>
          <a:xfrm>
            <a:off x="7807788" y="2966781"/>
            <a:ext cx="1278615" cy="78903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DDAF0F8-9D76-7D47-B3FC-7E8B112C2C9D}"/>
              </a:ext>
            </a:extLst>
          </p:cNvPr>
          <p:cNvSpPr/>
          <p:nvPr/>
        </p:nvSpPr>
        <p:spPr>
          <a:xfrm>
            <a:off x="1543323" y="2128958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1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E0290A9-FE9F-9845-92B1-3CAC00B718EE}"/>
              </a:ext>
            </a:extLst>
          </p:cNvPr>
          <p:cNvSpPr/>
          <p:nvPr/>
        </p:nvSpPr>
        <p:spPr>
          <a:xfrm>
            <a:off x="3124395" y="2128958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2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A5BD519-D5CE-7A44-98C9-64AEE30E713D}"/>
              </a:ext>
            </a:extLst>
          </p:cNvPr>
          <p:cNvSpPr/>
          <p:nvPr/>
        </p:nvSpPr>
        <p:spPr>
          <a:xfrm>
            <a:off x="54737" y="2127750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0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7F8A6110-981E-204E-BAEA-6D46A1E87ADB}"/>
              </a:ext>
            </a:extLst>
          </p:cNvPr>
          <p:cNvSpPr/>
          <p:nvPr/>
        </p:nvSpPr>
        <p:spPr>
          <a:xfrm>
            <a:off x="1332486" y="2428222"/>
            <a:ext cx="307348" cy="276999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C8D15907-2DF6-3B4A-B7E0-CF8ECA9D9435}"/>
              </a:ext>
            </a:extLst>
          </p:cNvPr>
          <p:cNvSpPr/>
          <p:nvPr/>
        </p:nvSpPr>
        <p:spPr>
          <a:xfrm>
            <a:off x="53132" y="2063903"/>
            <a:ext cx="1278615" cy="1404343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00C6A66-CCD3-294E-B2B5-21A8EBE59A28}"/>
              </a:ext>
            </a:extLst>
          </p:cNvPr>
          <p:cNvSpPr/>
          <p:nvPr/>
        </p:nvSpPr>
        <p:spPr>
          <a:xfrm>
            <a:off x="4730456" y="2127750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3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379F036-D5A8-274F-B13A-CEF017EE7CC7}"/>
              </a:ext>
            </a:extLst>
          </p:cNvPr>
          <p:cNvSpPr/>
          <p:nvPr/>
        </p:nvSpPr>
        <p:spPr>
          <a:xfrm>
            <a:off x="6348622" y="2127750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4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6FEFB4F-B860-F443-8DBD-E612BF8E47E6}"/>
              </a:ext>
            </a:extLst>
          </p:cNvPr>
          <p:cNvSpPr/>
          <p:nvPr/>
        </p:nvSpPr>
        <p:spPr>
          <a:xfrm>
            <a:off x="7861491" y="2127750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5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F274A507-E9DE-1C49-B963-DBC142F4A169}"/>
              </a:ext>
            </a:extLst>
          </p:cNvPr>
          <p:cNvSpPr/>
          <p:nvPr/>
        </p:nvSpPr>
        <p:spPr>
          <a:xfrm>
            <a:off x="7555107" y="2040359"/>
            <a:ext cx="1500197" cy="914801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3949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/>
            <a:r>
              <a:rPr lang="de-DE" dirty="0"/>
              <a:t>Wie lese ich Daten ein?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4019B5AB-2464-2049-93F0-70EA2F9A3342}"/>
              </a:ext>
            </a:extLst>
          </p:cNvPr>
          <p:cNvSpPr/>
          <p:nvPr/>
        </p:nvSpPr>
        <p:spPr>
          <a:xfrm>
            <a:off x="7428167" y="1357618"/>
            <a:ext cx="1088594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 einlesen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5803AA8-DA35-B149-BE03-35E758C96DDE}"/>
              </a:ext>
            </a:extLst>
          </p:cNvPr>
          <p:cNvSpPr txBox="1"/>
          <p:nvPr/>
        </p:nvSpPr>
        <p:spPr>
          <a:xfrm>
            <a:off x="7302167" y="2241616"/>
            <a:ext cx="13377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latin typeface="+mn-lt"/>
                <a:cs typeface="Arial" panose="020B0604020202020204" pitchFamily="34" charset="0"/>
              </a:rPr>
              <a:t>Daten für die Bearbeitung bereitstellen</a:t>
            </a:r>
          </a:p>
        </p:txBody>
      </p:sp>
      <p:sp>
        <p:nvSpPr>
          <p:cNvPr id="14" name="Inhaltsplatzhalter 1">
            <a:extLst>
              <a:ext uri="{FF2B5EF4-FFF2-40B4-BE49-F238E27FC236}">
                <a16:creationId xmlns:a16="http://schemas.microsoft.com/office/drawing/2014/main" id="{23FE972F-83F1-EE41-A4D1-47B4022B6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51" y="971550"/>
            <a:ext cx="8315181" cy="537749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Um Daten zu bearbeiten müssen wir sie in </a:t>
            </a:r>
            <a:r>
              <a:rPr lang="de-DE" sz="1800" b="0" dirty="0" err="1">
                <a:solidFill>
                  <a:schemeClr val="tx1"/>
                </a:solidFill>
              </a:rPr>
              <a:t>RStudio</a:t>
            </a:r>
            <a:r>
              <a:rPr lang="de-DE" sz="1800" b="0" dirty="0">
                <a:solidFill>
                  <a:schemeClr val="tx1"/>
                </a:solidFill>
              </a:rPr>
              <a:t> einlesen</a:t>
            </a:r>
          </a:p>
          <a:p>
            <a:pPr marL="557213" lvl="2" indent="-285750">
              <a:buFont typeface="Arial" panose="020B0604020202020204" pitchFamily="34" charset="0"/>
              <a:buChar char="•"/>
            </a:pPr>
            <a:r>
              <a:rPr lang="de-DE" sz="1600" dirty="0"/>
              <a:t>Meistens als .</a:t>
            </a:r>
            <a:r>
              <a:rPr lang="de-DE" sz="1600" dirty="0" err="1"/>
              <a:t>csv</a:t>
            </a:r>
            <a:r>
              <a:rPr lang="de-DE" sz="1600" dirty="0"/>
              <a:t>-Datei (</a:t>
            </a:r>
            <a:r>
              <a:rPr lang="de-DE" sz="1600" dirty="0" err="1"/>
              <a:t>csv</a:t>
            </a:r>
            <a:r>
              <a:rPr lang="de-DE" sz="1600" dirty="0"/>
              <a:t> = „</a:t>
            </a:r>
            <a:r>
              <a:rPr lang="de-DE" sz="1600" u="sng" dirty="0" err="1"/>
              <a:t>c</a:t>
            </a:r>
            <a:r>
              <a:rPr lang="de-DE" sz="1600" dirty="0" err="1"/>
              <a:t>omma</a:t>
            </a:r>
            <a:r>
              <a:rPr lang="de-DE" sz="1600" dirty="0"/>
              <a:t> </a:t>
            </a:r>
            <a:r>
              <a:rPr lang="de-DE" sz="1600" u="sng" dirty="0" err="1"/>
              <a:t>s</a:t>
            </a:r>
            <a:r>
              <a:rPr lang="de-DE" sz="1600" dirty="0" err="1"/>
              <a:t>eparated</a:t>
            </a:r>
            <a:r>
              <a:rPr lang="de-DE" sz="1600" dirty="0"/>
              <a:t> </a:t>
            </a:r>
            <a:r>
              <a:rPr lang="de-DE" sz="1600" u="sng" dirty="0" err="1"/>
              <a:t>v</a:t>
            </a:r>
            <a:r>
              <a:rPr lang="de-DE" sz="1600" dirty="0" err="1"/>
              <a:t>alues</a:t>
            </a:r>
            <a:r>
              <a:rPr lang="de-DE" sz="1600" dirty="0"/>
              <a:t>“)</a:t>
            </a:r>
          </a:p>
          <a:p>
            <a:pPr marL="557213" lvl="2" indent="-285750">
              <a:buFont typeface="Arial" panose="020B0604020202020204" pitchFamily="34" charset="0"/>
              <a:buChar char="•"/>
            </a:pPr>
            <a:r>
              <a:rPr lang="de-DE" sz="1600" b="0" dirty="0">
                <a:solidFill>
                  <a:schemeClr val="tx1"/>
                </a:solidFill>
              </a:rPr>
              <a:t>Gelegentlich auch aus .</a:t>
            </a:r>
            <a:r>
              <a:rPr lang="de-DE" sz="1600" b="0" dirty="0" err="1">
                <a:solidFill>
                  <a:schemeClr val="tx1"/>
                </a:solidFill>
              </a:rPr>
              <a:t>xlsx</a:t>
            </a:r>
            <a:r>
              <a:rPr lang="de-DE" sz="1600" dirty="0"/>
              <a:t>-Datei</a:t>
            </a:r>
            <a:endParaRPr lang="de-DE" sz="1600" b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  <a:cs typeface="Courier New" panose="02070309020205020404" pitchFamily="49" charset="0"/>
              </a:rPr>
              <a:t>Lösungen</a:t>
            </a:r>
          </a:p>
          <a:p>
            <a:pPr marL="614363" lvl="2" indent="-342900">
              <a:buFont typeface="+mj-lt"/>
              <a:buAutoNum type="arabicPeriod"/>
            </a:pPr>
            <a:r>
              <a:rPr lang="de-DE" sz="1600" b="0" dirty="0">
                <a:solidFill>
                  <a:schemeClr val="tx1"/>
                </a:solidFill>
                <a:cs typeface="Courier New" panose="02070309020205020404" pitchFamily="49" charset="0"/>
              </a:rPr>
              <a:t>Nutzen der </a:t>
            </a:r>
            <a:r>
              <a:rPr lang="de-DE" sz="1600" b="0" dirty="0" err="1">
                <a:solidFill>
                  <a:schemeClr val="tx1"/>
                </a:solidFill>
                <a:cs typeface="Courier New" panose="02070309020205020404" pitchFamily="49" charset="0"/>
              </a:rPr>
              <a:t>RStudio</a:t>
            </a:r>
            <a:r>
              <a:rPr lang="de-DE" sz="1600" b="0" dirty="0">
                <a:solidFill>
                  <a:schemeClr val="tx1"/>
                </a:solidFill>
                <a:cs typeface="Courier New" panose="02070309020205020404" pitchFamily="49" charset="0"/>
              </a:rPr>
              <a:t> IDE</a:t>
            </a:r>
          </a:p>
          <a:p>
            <a:pPr marL="614363" lvl="2" indent="-342900">
              <a:buFont typeface="+mj-lt"/>
              <a:buAutoNum type="arabicPeriod"/>
            </a:pPr>
            <a:r>
              <a:rPr lang="de-DE" sz="1600" dirty="0">
                <a:cs typeface="Courier New" panose="02070309020205020404" pitchFamily="49" charset="0"/>
              </a:rPr>
              <a:t>Nutzen der R-Befehle </a:t>
            </a:r>
          </a:p>
          <a:p>
            <a:pPr marL="884238" lvl="4" indent="-342900"/>
            <a:r>
              <a:rPr lang="de-DE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read.csv</a:t>
            </a:r>
            <a:r>
              <a:rPr lang="de-DE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(read.csv2)</a:t>
            </a:r>
          </a:p>
          <a:p>
            <a:pPr marL="884238" lvl="4" indent="-342900"/>
            <a:r>
              <a:rPr lang="de-DE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read.table</a:t>
            </a:r>
            <a:endParaRPr lang="de-DE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84238" lvl="4" indent="-342900"/>
            <a:r>
              <a:rPr lang="de-DE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openxlsx</a:t>
            </a:r>
            <a:r>
              <a:rPr lang="de-DE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read.xlsx</a:t>
            </a:r>
            <a:endParaRPr lang="de-DE" sz="1400" dirty="0">
              <a:cs typeface="Courier New" panose="02070309020205020404" pitchFamily="49" charset="0"/>
            </a:endParaRPr>
          </a:p>
          <a:p>
            <a:pPr marL="884238" lvl="4" indent="-342900"/>
            <a:endParaRPr lang="de-DE" sz="1400" dirty="0">
              <a:cs typeface="Courier New" panose="02070309020205020404" pitchFamily="49" charset="0"/>
            </a:endParaRPr>
          </a:p>
          <a:p>
            <a:pPr marL="884238" lvl="4" indent="-342900"/>
            <a:endParaRPr lang="de-DE" sz="1400" b="0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endParaRPr lang="de-DE" sz="1800" b="0" dirty="0">
              <a:solidFill>
                <a:srgbClr val="679E9B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B4436B19-2AF5-BE42-8D79-86CC55D50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1" y="5410194"/>
            <a:ext cx="476738" cy="476738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A7BB1659-F3A9-DA42-9939-F7B6E5BE5B3C}"/>
              </a:ext>
            </a:extLst>
          </p:cNvPr>
          <p:cNvSpPr/>
          <p:nvPr/>
        </p:nvSpPr>
        <p:spPr>
          <a:xfrm>
            <a:off x="593970" y="5479286"/>
            <a:ext cx="326082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Aufgabe: „B1_Daten_einlesen.pdf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A4D29AAA-5807-174A-A25A-BD3072709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927" y="6006656"/>
            <a:ext cx="417685" cy="417685"/>
          </a:xfrm>
          <a:prstGeom prst="rect">
            <a:avLst/>
          </a:prstGeom>
        </p:spPr>
      </p:pic>
      <p:sp>
        <p:nvSpPr>
          <p:cNvPr id="20" name="Rechteck 19">
            <a:extLst>
              <a:ext uri="{FF2B5EF4-FFF2-40B4-BE49-F238E27FC236}">
                <a16:creationId xmlns:a16="http://schemas.microsoft.com/office/drawing/2014/main" id="{AAA4836D-88CC-CD44-B1C5-9EEB61F7B720}"/>
              </a:ext>
            </a:extLst>
          </p:cNvPr>
          <p:cNvSpPr/>
          <p:nvPr/>
        </p:nvSpPr>
        <p:spPr>
          <a:xfrm>
            <a:off x="591040" y="6046222"/>
            <a:ext cx="64534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Cheat Sheet: „C0-Base-R.pdf“ (Abschnitt „Reading </a:t>
            </a:r>
            <a:r>
              <a:rPr lang="de-DE" sz="1600" dirty="0" err="1"/>
              <a:t>and</a:t>
            </a:r>
            <a:r>
              <a:rPr lang="de-DE" sz="1600" dirty="0"/>
              <a:t> Writing Data“)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69AEA2-EBF8-3849-AE8B-FBD7A8873605}"/>
              </a:ext>
            </a:extLst>
          </p:cNvPr>
          <p:cNvSpPr/>
          <p:nvPr/>
        </p:nvSpPr>
        <p:spPr>
          <a:xfrm>
            <a:off x="7302167" y="1231618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1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2F2A2259-CE9D-F445-A30F-9478AB471F83}"/>
              </a:ext>
            </a:extLst>
          </p:cNvPr>
          <p:cNvSpPr/>
          <p:nvPr/>
        </p:nvSpPr>
        <p:spPr>
          <a:xfrm>
            <a:off x="7124688" y="1053047"/>
            <a:ext cx="1721639" cy="1842554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929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14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51FCB9D-3739-E941-8477-B9A0AF6A5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Selten sind Daten so, wie wir sie benötigen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Lösung: Manipulation und </a:t>
            </a:r>
            <a:r>
              <a:rPr lang="de-DE" sz="1800" b="0" dirty="0" err="1">
                <a:solidFill>
                  <a:schemeClr val="tx1"/>
                </a:solidFill>
              </a:rPr>
              <a:t>transformation</a:t>
            </a:r>
            <a:r>
              <a:rPr lang="de-DE" sz="1800" b="0" dirty="0">
                <a:solidFill>
                  <a:schemeClr val="tx1"/>
                </a:solidFill>
              </a:rPr>
              <a:t> durch </a:t>
            </a:r>
            <a:r>
              <a:rPr lang="de-DE" sz="16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dplyr</a:t>
            </a:r>
            <a:r>
              <a:rPr lang="de-DE" sz="1600" b="0" dirty="0">
                <a:solidFill>
                  <a:schemeClr val="tx1"/>
                </a:solidFill>
                <a:cs typeface="Courier New" panose="02070309020205020404" pitchFamily="49" charset="0"/>
              </a:rPr>
              <a:t>*</a:t>
            </a:r>
            <a:endParaRPr lang="de-DE" sz="1800" b="0" dirty="0">
              <a:solidFill>
                <a:schemeClr val="tx1"/>
              </a:solidFill>
            </a:endParaRPr>
          </a:p>
          <a:p>
            <a:pPr marL="557213" lvl="2" indent="-285750">
              <a:buFont typeface="Arial" panose="020B0604020202020204" pitchFamily="34" charset="0"/>
              <a:buChar char="•"/>
            </a:pPr>
            <a:r>
              <a:rPr lang="de-DE" sz="1600" dirty="0"/>
              <a:t>Variablen auswählen: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557213" lvl="2" indent="-285750">
              <a:buFont typeface="Arial" panose="020B0604020202020204" pitchFamily="34" charset="0"/>
              <a:buChar char="•"/>
            </a:pPr>
            <a:r>
              <a:rPr lang="de-DE" sz="1600" dirty="0"/>
              <a:t>Beobachtungen auswählen: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557213" lvl="2" indent="-285750">
              <a:buFont typeface="Arial" panose="020B0604020202020204" pitchFamily="34" charset="0"/>
              <a:buChar char="•"/>
            </a:pPr>
            <a:r>
              <a:rPr lang="de-DE" sz="1600" dirty="0"/>
              <a:t>Variablen verändern oder neu erzeugen: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mutate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557213" lvl="2" indent="-285750">
              <a:buFont typeface="Arial" panose="020B0604020202020204" pitchFamily="34" charset="0"/>
              <a:buChar char="•"/>
            </a:pPr>
            <a:r>
              <a:rPr lang="de-DE" sz="1600" dirty="0"/>
              <a:t>Variablen sortieren: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arrange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557213" lvl="2" indent="-285750">
              <a:buClr>
                <a:srgbClr val="00998A"/>
              </a:buClr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262626"/>
                </a:solidFill>
              </a:rPr>
              <a:t>Variablen aggregieren: 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group_by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DE" sz="1600" dirty="0">
                <a:solidFill>
                  <a:srgbClr val="262626"/>
                </a:solidFill>
                <a:cs typeface="Courier New" panose="02070309020205020404" pitchFamily="49" charset="0"/>
              </a:rPr>
              <a:t> mit 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summarize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2" indent="0">
              <a:buClr>
                <a:srgbClr val="00998A"/>
              </a:buClr>
              <a:buNone/>
            </a:pPr>
            <a:endParaRPr lang="de-DE" sz="1600" dirty="0">
              <a:solidFill>
                <a:srgbClr val="262626"/>
              </a:solidFill>
              <a:cs typeface="Courier New" panose="02070309020205020404" pitchFamily="49" charset="0"/>
            </a:endParaRPr>
          </a:p>
          <a:p>
            <a:pPr lvl="2" indent="0">
              <a:buClr>
                <a:srgbClr val="00998A"/>
              </a:buClr>
              <a:buNone/>
            </a:pPr>
            <a:r>
              <a:rPr lang="de-DE" sz="1600" dirty="0">
                <a:solidFill>
                  <a:srgbClr val="262626"/>
                </a:solidFill>
                <a:cs typeface="Courier New" panose="02070309020205020404" pitchFamily="49" charset="0"/>
              </a:rPr>
              <a:t>*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dplyr</a:t>
            </a:r>
            <a:r>
              <a:rPr lang="de-DE" sz="1600" dirty="0">
                <a:solidFill>
                  <a:srgbClr val="262626"/>
                </a:solidFill>
                <a:cs typeface="Courier New" panose="02070309020205020404" pitchFamily="49" charset="0"/>
              </a:rPr>
              <a:t> wird automatisch durch 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mosaic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e-DE" sz="1600" dirty="0">
                <a:solidFill>
                  <a:srgbClr val="262626"/>
                </a:solidFill>
                <a:cs typeface="Courier New" panose="02070309020205020404" pitchFamily="49" charset="0"/>
              </a:rPr>
              <a:t>geladen</a:t>
            </a:r>
            <a:endParaRPr lang="de-DE" sz="1800" b="0" dirty="0">
              <a:solidFill>
                <a:srgbClr val="679E9B"/>
              </a:solidFill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/>
            <a:r>
              <a:rPr lang="de-DE" dirty="0"/>
              <a:t>Wie bereite ich Daten auf?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8078F4F-F825-6149-B205-4CB90D1D4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1" y="5410194"/>
            <a:ext cx="476738" cy="476738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14DA81F3-1359-664E-9DBE-CDC77CB7DF2C}"/>
              </a:ext>
            </a:extLst>
          </p:cNvPr>
          <p:cNvSpPr/>
          <p:nvPr/>
        </p:nvSpPr>
        <p:spPr>
          <a:xfrm>
            <a:off x="593970" y="5479286"/>
            <a:ext cx="35974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Aufgabe: „B2_Daten_aufbereiten.pdf“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56C2BCAC-1844-3540-8E54-1568CB2AF6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927" y="6006656"/>
            <a:ext cx="417685" cy="417685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5803DE99-BFDA-874F-8CDC-6B4DE6B69846}"/>
              </a:ext>
            </a:extLst>
          </p:cNvPr>
          <p:cNvSpPr/>
          <p:nvPr/>
        </p:nvSpPr>
        <p:spPr>
          <a:xfrm>
            <a:off x="591040" y="6046222"/>
            <a:ext cx="50596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Cheat Sheet: „C2-Data-Transformation-with-dplyr.pdf“</a:t>
            </a: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id="{D7E52077-CB3A-7A46-A991-10A0A6F61689}"/>
              </a:ext>
            </a:extLst>
          </p:cNvPr>
          <p:cNvSpPr/>
          <p:nvPr/>
        </p:nvSpPr>
        <p:spPr>
          <a:xfrm>
            <a:off x="7428167" y="1357618"/>
            <a:ext cx="1088594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 aufbereiten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5B29710F-551D-9A4E-933D-39183FDB5511}"/>
              </a:ext>
            </a:extLst>
          </p:cNvPr>
          <p:cNvSpPr txBox="1"/>
          <p:nvPr/>
        </p:nvSpPr>
        <p:spPr>
          <a:xfrm>
            <a:off x="7183842" y="2242998"/>
            <a:ext cx="16562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latin typeface="+mn-lt"/>
                <a:cs typeface="Arial" panose="020B0604020202020204" pitchFamily="34" charset="0"/>
              </a:rPr>
              <a:t>Daten in die Form bringen, mit der ich weiterarbeiten kann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E8FC5A1-EA8F-7E41-95DC-FEF48F5B4D4F}"/>
              </a:ext>
            </a:extLst>
          </p:cNvPr>
          <p:cNvSpPr/>
          <p:nvPr/>
        </p:nvSpPr>
        <p:spPr>
          <a:xfrm>
            <a:off x="7302167" y="1231618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2</a:t>
            </a:r>
            <a:endParaRPr lang="de-DE" sz="18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352F6A79-655D-974F-9383-1EEF98C21D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8814" y="4478137"/>
            <a:ext cx="2451251" cy="1152538"/>
          </a:xfrm>
          <a:prstGeom prst="rect">
            <a:avLst/>
          </a:prstGeom>
        </p:spPr>
      </p:pic>
      <p:sp>
        <p:nvSpPr>
          <p:cNvPr id="25" name="Rechteck 24">
            <a:extLst>
              <a:ext uri="{FF2B5EF4-FFF2-40B4-BE49-F238E27FC236}">
                <a16:creationId xmlns:a16="http://schemas.microsoft.com/office/drawing/2014/main" id="{35582650-34DB-E942-B24E-BE9E09BBBC67}"/>
              </a:ext>
            </a:extLst>
          </p:cNvPr>
          <p:cNvSpPr/>
          <p:nvPr/>
        </p:nvSpPr>
        <p:spPr>
          <a:xfrm>
            <a:off x="7124688" y="1053047"/>
            <a:ext cx="1721639" cy="1842553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678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15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73D936DE-BD38-0343-BED7-FED9A10BF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Deskriptive Statistiken</a:t>
            </a: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41625" algn="l"/>
              </a:tabLst>
            </a:pPr>
            <a:r>
              <a:rPr lang="de-DE" sz="1600" b="0" dirty="0" err="1">
                <a:solidFill>
                  <a:schemeClr val="tx1"/>
                </a:solidFill>
              </a:rPr>
              <a:t>Lagemaße</a:t>
            </a:r>
            <a:r>
              <a:rPr lang="de-DE" sz="1600" b="0" dirty="0">
                <a:solidFill>
                  <a:schemeClr val="tx1"/>
                </a:solidFill>
              </a:rPr>
              <a:t>	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mean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(), median()</a:t>
            </a:r>
            <a:endParaRPr lang="de-DE" sz="1600" dirty="0"/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41625" algn="l"/>
              </a:tabLst>
            </a:pPr>
            <a:r>
              <a:rPr lang="de-DE" sz="1600" b="0" dirty="0">
                <a:solidFill>
                  <a:schemeClr val="tx1"/>
                </a:solidFill>
              </a:rPr>
              <a:t>Streuungsmaße	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sd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(), IQR()</a:t>
            </a:r>
            <a:endParaRPr lang="de-DE" sz="1600" b="0" dirty="0">
              <a:solidFill>
                <a:schemeClr val="tx1"/>
              </a:solidFill>
            </a:endParaRP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41625" algn="l"/>
              </a:tabLst>
            </a:pPr>
            <a:r>
              <a:rPr lang="de-DE" sz="1600" b="0" dirty="0">
                <a:solidFill>
                  <a:schemeClr val="tx1"/>
                </a:solidFill>
              </a:rPr>
              <a:t>Korrelationsmaße	</a:t>
            </a:r>
            <a:r>
              <a:rPr lang="de-DE" sz="1600" b="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</a:t>
            </a:r>
            <a:r>
              <a:rPr lang="de-DE" sz="1600" b="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de-DE" sz="1600" b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tabLst>
                <a:tab pos="2841625" algn="l"/>
              </a:tabLst>
            </a:pPr>
            <a:r>
              <a:rPr lang="de-DE" sz="1800" b="0" dirty="0">
                <a:solidFill>
                  <a:schemeClr val="tx1"/>
                </a:solidFill>
              </a:rPr>
              <a:t>Zusammenfassung 	</a:t>
            </a:r>
            <a:r>
              <a:rPr lang="de-DE" sz="18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mosaic</a:t>
            </a:r>
            <a:r>
              <a:rPr lang="de-DE" sz="18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de-DE" sz="18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inspect</a:t>
            </a:r>
            <a:r>
              <a:rPr lang="de-DE" sz="18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de-DE" sz="1800" b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Visualisierungen </a:t>
            </a:r>
            <a:r>
              <a:rPr lang="de-DE" sz="1800" b="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de-DE" sz="1800" b="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800" b="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mosaic</a:t>
            </a:r>
            <a:r>
              <a:rPr lang="de-DE" sz="1800" b="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de-DE" sz="1800" b="0" dirty="0">
              <a:solidFill>
                <a:schemeClr val="tx1"/>
              </a:solidFill>
            </a:endParaRP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41625" algn="l"/>
              </a:tabLst>
            </a:pPr>
            <a:r>
              <a:rPr lang="de-DE" sz="1600" dirty="0">
                <a:solidFill>
                  <a:srgbClr val="262626"/>
                </a:solidFill>
              </a:rPr>
              <a:t>Balkendiagramm 	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bargraph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de-DE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41625" algn="l"/>
              </a:tabLst>
            </a:pPr>
            <a:r>
              <a:rPr lang="de-DE" sz="1600" dirty="0">
                <a:solidFill>
                  <a:srgbClr val="262626"/>
                </a:solidFill>
              </a:rPr>
              <a:t>Histogramm	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histogram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DE" sz="1600" dirty="0">
                <a:solidFill>
                  <a:srgbClr val="262626"/>
                </a:solidFill>
              </a:rPr>
              <a:t>: </a:t>
            </a: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41625" algn="l"/>
              </a:tabLst>
            </a:pPr>
            <a:r>
              <a:rPr lang="de-DE" sz="1600" dirty="0">
                <a:solidFill>
                  <a:srgbClr val="262626"/>
                </a:solidFill>
              </a:rPr>
              <a:t>Boxplot 	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bwplot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DE" sz="1600" dirty="0">
                <a:solidFill>
                  <a:srgbClr val="262626"/>
                </a:solidFill>
              </a:rPr>
              <a:t>:</a:t>
            </a: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41625" algn="l"/>
              </a:tabLst>
            </a:pPr>
            <a:r>
              <a:rPr lang="de-DE" sz="1600" dirty="0">
                <a:solidFill>
                  <a:srgbClr val="262626"/>
                </a:solidFill>
              </a:rPr>
              <a:t>Streudiagramm 	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xyplot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41625" algn="l"/>
              </a:tabLst>
            </a:pPr>
            <a:r>
              <a:rPr lang="de-DE" sz="1600" dirty="0">
                <a:solidFill>
                  <a:srgbClr val="262626"/>
                </a:solidFill>
              </a:rPr>
              <a:t>Mosaikplot 	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mosaicplot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de-DE" sz="1600" dirty="0">
              <a:solidFill>
                <a:srgbClr val="262626"/>
              </a:solidFill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/>
            <a:r>
              <a:rPr lang="de-DE" dirty="0"/>
              <a:t>Wie exploriere ich Daten?</a:t>
            </a:r>
          </a:p>
        </p:txBody>
      </p:sp>
      <p:pic>
        <p:nvPicPr>
          <p:cNvPr id="55" name="Grafik 54">
            <a:extLst>
              <a:ext uri="{FF2B5EF4-FFF2-40B4-BE49-F238E27FC236}">
                <a16:creationId xmlns:a16="http://schemas.microsoft.com/office/drawing/2014/main" id="{A0F8386B-AE05-5547-B5D2-13DE2EB29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1" y="5410194"/>
            <a:ext cx="476738" cy="476738"/>
          </a:xfrm>
          <a:prstGeom prst="rect">
            <a:avLst/>
          </a:prstGeom>
        </p:spPr>
      </p:pic>
      <p:sp>
        <p:nvSpPr>
          <p:cNvPr id="56" name="Rechteck 55">
            <a:extLst>
              <a:ext uri="{FF2B5EF4-FFF2-40B4-BE49-F238E27FC236}">
                <a16:creationId xmlns:a16="http://schemas.microsoft.com/office/drawing/2014/main" id="{7A8B0990-E9AC-084B-B3C0-CD59EC471A17}"/>
              </a:ext>
            </a:extLst>
          </p:cNvPr>
          <p:cNvSpPr/>
          <p:nvPr/>
        </p:nvSpPr>
        <p:spPr>
          <a:xfrm>
            <a:off x="593970" y="5479286"/>
            <a:ext cx="35846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Aufgabe: „B3_Daten_explorieren.pdf“</a:t>
            </a:r>
          </a:p>
        </p:txBody>
      </p:sp>
      <p:pic>
        <p:nvPicPr>
          <p:cNvPr id="57" name="Grafik 56">
            <a:extLst>
              <a:ext uri="{FF2B5EF4-FFF2-40B4-BE49-F238E27FC236}">
                <a16:creationId xmlns:a16="http://schemas.microsoft.com/office/drawing/2014/main" id="{E46FDC07-3845-B241-8953-6F42A1884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927" y="6006656"/>
            <a:ext cx="417685" cy="417685"/>
          </a:xfrm>
          <a:prstGeom prst="rect">
            <a:avLst/>
          </a:prstGeom>
        </p:spPr>
      </p:pic>
      <p:sp>
        <p:nvSpPr>
          <p:cNvPr id="59" name="Rechteck 58">
            <a:extLst>
              <a:ext uri="{FF2B5EF4-FFF2-40B4-BE49-F238E27FC236}">
                <a16:creationId xmlns:a16="http://schemas.microsoft.com/office/drawing/2014/main" id="{614FA8BA-7D4B-0042-B278-8C8A1451C67D}"/>
              </a:ext>
            </a:extLst>
          </p:cNvPr>
          <p:cNvSpPr/>
          <p:nvPr/>
        </p:nvSpPr>
        <p:spPr>
          <a:xfrm>
            <a:off x="591040" y="6046222"/>
            <a:ext cx="65833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Cheat Sheets: „CS3-Kennzahlen“ &amp; „CS3-Visualisierungen-mit-Mosaic“</a:t>
            </a:r>
          </a:p>
        </p:txBody>
      </p:sp>
      <p:sp>
        <p:nvSpPr>
          <p:cNvPr id="16" name="Abgerundetes Rechteck 15">
            <a:extLst>
              <a:ext uri="{FF2B5EF4-FFF2-40B4-BE49-F238E27FC236}">
                <a16:creationId xmlns:a16="http://schemas.microsoft.com/office/drawing/2014/main" id="{39045B34-A37D-9541-AC8F-47859E1EBE3C}"/>
              </a:ext>
            </a:extLst>
          </p:cNvPr>
          <p:cNvSpPr/>
          <p:nvPr/>
        </p:nvSpPr>
        <p:spPr>
          <a:xfrm>
            <a:off x="7428167" y="1357618"/>
            <a:ext cx="1088594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 explorieren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55CA5F8-5C3E-0C4B-9B22-FB3DAA880453}"/>
              </a:ext>
            </a:extLst>
          </p:cNvPr>
          <p:cNvSpPr txBox="1"/>
          <p:nvPr/>
        </p:nvSpPr>
        <p:spPr>
          <a:xfrm>
            <a:off x="7183842" y="2241616"/>
            <a:ext cx="16562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+mn-lt"/>
                <a:cs typeface="Arial" panose="020B0604020202020204" pitchFamily="34" charset="0"/>
              </a:rPr>
              <a:t>Eigenschaften der Daten untersuchen, unabhängig von der Fragestellung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676D3ED-EE36-FC45-B072-792E3AF04BB9}"/>
              </a:ext>
            </a:extLst>
          </p:cNvPr>
          <p:cNvSpPr/>
          <p:nvPr/>
        </p:nvSpPr>
        <p:spPr>
          <a:xfrm>
            <a:off x="7302167" y="1231618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3</a:t>
            </a:r>
            <a:endParaRPr lang="de-DE" sz="1800" dirty="0">
              <a:solidFill>
                <a:schemeClr val="tx1"/>
              </a:solidFill>
            </a:endParaRPr>
          </a:p>
        </p:txBody>
      </p:sp>
      <p:pic>
        <p:nvPicPr>
          <p:cNvPr id="111" name="Grafik 110">
            <a:extLst>
              <a:ext uri="{FF2B5EF4-FFF2-40B4-BE49-F238E27FC236}">
                <a16:creationId xmlns:a16="http://schemas.microsoft.com/office/drawing/2014/main" id="{ECD02D50-B96C-1B40-8D4C-3870C09C2D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188" y="4178942"/>
            <a:ext cx="2469182" cy="1858596"/>
          </a:xfrm>
          <a:prstGeom prst="rect">
            <a:avLst/>
          </a:prstGeom>
        </p:spPr>
      </p:pic>
      <p:sp>
        <p:nvSpPr>
          <p:cNvPr id="112" name="Rechteck 111">
            <a:extLst>
              <a:ext uri="{FF2B5EF4-FFF2-40B4-BE49-F238E27FC236}">
                <a16:creationId xmlns:a16="http://schemas.microsoft.com/office/drawing/2014/main" id="{4D3E5ADD-3B7A-0743-BD53-0A7E464924EC}"/>
              </a:ext>
            </a:extLst>
          </p:cNvPr>
          <p:cNvSpPr/>
          <p:nvPr/>
        </p:nvSpPr>
        <p:spPr>
          <a:xfrm>
            <a:off x="7124688" y="1058123"/>
            <a:ext cx="1721639" cy="1837477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507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16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361A50C-F213-C54C-A2E4-C5510A02D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Statistische Hypothesentests </a:t>
            </a:r>
            <a:r>
              <a:rPr lang="de-DE" sz="1800" b="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de-DE" sz="1800" b="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800" b="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mosaic</a:t>
            </a:r>
            <a:r>
              <a:rPr lang="de-DE" sz="1800" b="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de-DE" sz="1800" b="0" dirty="0">
              <a:solidFill>
                <a:schemeClr val="tx1"/>
              </a:solidFill>
            </a:endParaRP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76550" algn="l"/>
              </a:tabLst>
            </a:pPr>
            <a:r>
              <a:rPr lang="de-DE" sz="1600" dirty="0"/>
              <a:t>Anteilstest	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prop.test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de-DE" sz="1600" dirty="0">
              <a:solidFill>
                <a:srgbClr val="26262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76550" algn="l"/>
              </a:tabLst>
            </a:pPr>
            <a:r>
              <a:rPr lang="de-DE" sz="1600" dirty="0"/>
              <a:t>Mittelwerttest	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t.test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de-DE" sz="1600" dirty="0"/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76550" algn="l"/>
              </a:tabLst>
            </a:pPr>
            <a:r>
              <a:rPr lang="de-DE" sz="1600" dirty="0"/>
              <a:t>Chi</a:t>
            </a:r>
            <a:r>
              <a:rPr lang="de-DE" sz="1600" baseline="30000" dirty="0"/>
              <a:t>2</a:t>
            </a:r>
            <a:r>
              <a:rPr lang="de-DE" sz="1600" dirty="0"/>
              <a:t>-Test	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xchisq.test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de-DE" sz="1600" dirty="0">
              <a:solidFill>
                <a:srgbClr val="26262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76550" algn="l"/>
              </a:tabLst>
            </a:pPr>
            <a:r>
              <a:rPr lang="de-DE" sz="1600" dirty="0"/>
              <a:t>ANOVA	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aov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de-DE" sz="1600" dirty="0">
              <a:solidFill>
                <a:srgbClr val="26262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b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Modellierung</a:t>
            </a: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76550" algn="l"/>
              </a:tabLst>
            </a:pPr>
            <a:r>
              <a:rPr lang="de-DE" sz="1600" dirty="0"/>
              <a:t>Lineare Regression	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lm(), 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summary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76550" algn="l"/>
              </a:tabLst>
            </a:pPr>
            <a:r>
              <a:rPr lang="de-DE" sz="1600" dirty="0"/>
              <a:t>Logistische Regression	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glm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family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=„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binomial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“)</a:t>
            </a:r>
          </a:p>
          <a:p>
            <a:pPr marL="557213" lvl="2" indent="-285750">
              <a:buFont typeface="Arial" panose="020B0604020202020204" pitchFamily="34" charset="0"/>
              <a:buChar char="•"/>
              <a:tabLst>
                <a:tab pos="2876550" algn="l"/>
              </a:tabLst>
            </a:pPr>
            <a:r>
              <a:rPr lang="de-DE" sz="1600" dirty="0">
                <a:solidFill>
                  <a:srgbClr val="262626"/>
                </a:solidFill>
                <a:cs typeface="Courier New" panose="02070309020205020404" pitchFamily="49" charset="0"/>
              </a:rPr>
              <a:t>Modell plotten 	</a:t>
            </a:r>
            <a:r>
              <a:rPr lang="de-DE" sz="1600" dirty="0" err="1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plotModel</a:t>
            </a:r>
            <a:r>
              <a:rPr lang="de-DE" sz="1600" dirty="0">
                <a:solidFill>
                  <a:srgbClr val="26262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/>
            <a:r>
              <a:rPr lang="de-DE" dirty="0"/>
              <a:t>Wie modelliere ich Daten?</a:t>
            </a:r>
          </a:p>
        </p:txBody>
      </p: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EA49DE44-4155-7D43-9FD9-3C2D25812FD2}"/>
              </a:ext>
            </a:extLst>
          </p:cNvPr>
          <p:cNvSpPr/>
          <p:nvPr/>
        </p:nvSpPr>
        <p:spPr>
          <a:xfrm>
            <a:off x="7428167" y="1357618"/>
            <a:ext cx="1088594" cy="610477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 modellieren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D5B4C68-F8D4-F44B-BC06-C044D2E0E576}"/>
              </a:ext>
            </a:extLst>
          </p:cNvPr>
          <p:cNvSpPr txBox="1"/>
          <p:nvPr/>
        </p:nvSpPr>
        <p:spPr>
          <a:xfrm>
            <a:off x="7302168" y="2235722"/>
            <a:ext cx="1349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dirty="0">
                <a:cs typeface="Arial" panose="020B0604020202020204" pitchFamily="34" charset="0"/>
              </a:rPr>
              <a:t>Beantwortung der Forschungsfrage</a:t>
            </a:r>
            <a:endParaRPr lang="de-DE" sz="10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4A11485-B34C-204B-B5A0-1D5EF5A9A807}"/>
              </a:ext>
            </a:extLst>
          </p:cNvPr>
          <p:cNvSpPr/>
          <p:nvPr/>
        </p:nvSpPr>
        <p:spPr>
          <a:xfrm>
            <a:off x="7302167" y="1231618"/>
            <a:ext cx="251999" cy="251999"/>
          </a:xfrm>
          <a:prstGeom prst="ellipse">
            <a:avLst/>
          </a:prstGeom>
          <a:solidFill>
            <a:srgbClr val="FFFFFF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4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0FF1C8E-22DE-BC41-9B11-A11F1ABCCCCE}"/>
              </a:ext>
            </a:extLst>
          </p:cNvPr>
          <p:cNvSpPr/>
          <p:nvPr/>
        </p:nvSpPr>
        <p:spPr>
          <a:xfrm>
            <a:off x="7124688" y="1058123"/>
            <a:ext cx="1721639" cy="1837477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pic>
        <p:nvPicPr>
          <p:cNvPr id="85" name="Grafik 84">
            <a:extLst>
              <a:ext uri="{FF2B5EF4-FFF2-40B4-BE49-F238E27FC236}">
                <a16:creationId xmlns:a16="http://schemas.microsoft.com/office/drawing/2014/main" id="{C10BEC16-260F-5945-B924-31C5390B8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046" y="4101362"/>
            <a:ext cx="2879281" cy="1907713"/>
          </a:xfrm>
          <a:prstGeom prst="rect">
            <a:avLst/>
          </a:prstGeom>
        </p:spPr>
      </p:pic>
      <p:pic>
        <p:nvPicPr>
          <p:cNvPr id="86" name="Grafik 85">
            <a:extLst>
              <a:ext uri="{FF2B5EF4-FFF2-40B4-BE49-F238E27FC236}">
                <a16:creationId xmlns:a16="http://schemas.microsoft.com/office/drawing/2014/main" id="{01F2D16F-0205-1146-9AC8-4CA2638B9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1" y="5410194"/>
            <a:ext cx="476738" cy="476738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82846F13-2D9A-794B-9A32-266A957B1D90}"/>
              </a:ext>
            </a:extLst>
          </p:cNvPr>
          <p:cNvSpPr/>
          <p:nvPr/>
        </p:nvSpPr>
        <p:spPr>
          <a:xfrm>
            <a:off x="593970" y="5479286"/>
            <a:ext cx="36263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Aufgabe: „B4_Daten_modellieren.pdf“</a:t>
            </a:r>
          </a:p>
        </p:txBody>
      </p:sp>
      <p:pic>
        <p:nvPicPr>
          <p:cNvPr id="88" name="Grafik 87">
            <a:extLst>
              <a:ext uri="{FF2B5EF4-FFF2-40B4-BE49-F238E27FC236}">
                <a16:creationId xmlns:a16="http://schemas.microsoft.com/office/drawing/2014/main" id="{497DD5ED-1EE0-7848-BD2D-977F8269F0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927" y="6006656"/>
            <a:ext cx="417685" cy="417685"/>
          </a:xfrm>
          <a:prstGeom prst="rect">
            <a:avLst/>
          </a:prstGeom>
        </p:spPr>
      </p:pic>
      <p:sp>
        <p:nvSpPr>
          <p:cNvPr id="89" name="Rechteck 88">
            <a:extLst>
              <a:ext uri="{FF2B5EF4-FFF2-40B4-BE49-F238E27FC236}">
                <a16:creationId xmlns:a16="http://schemas.microsoft.com/office/drawing/2014/main" id="{1A62EC60-65BD-5E40-BDFA-AA108C8BBACE}"/>
              </a:ext>
            </a:extLst>
          </p:cNvPr>
          <p:cNvSpPr/>
          <p:nvPr/>
        </p:nvSpPr>
        <p:spPr>
          <a:xfrm>
            <a:off x="591040" y="6046222"/>
            <a:ext cx="76322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/>
              <a:t>Cheat Sheet: „CS4-Datenanalyse-mit-Mosaic“ (Abschnitt Inferenz / Modellierung)</a:t>
            </a:r>
          </a:p>
        </p:txBody>
      </p:sp>
    </p:spTree>
    <p:extLst>
      <p:ext uri="{BB962C8B-B14F-4D97-AF65-F5344CB8AC3E}">
        <p14:creationId xmlns:p14="http://schemas.microsoft.com/office/powerpoint/2010/main" val="772375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7D96F052-440A-4FB6-B9CE-A5A69D0D4A1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1DD27A-2C73-40CC-B920-8F1FB72E52D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/>
              <a:t>Dr. Sven Thies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566FB0A-1740-480E-8D17-7FE7530E6545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de-DE" b="1" dirty="0" err="1"/>
              <a:t>WiSe</a:t>
            </a:r>
            <a:r>
              <a:rPr lang="de-DE" b="1" dirty="0"/>
              <a:t> 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4992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2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Vorstellung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Dr. Sven Thies</a:t>
            </a:r>
          </a:p>
        </p:txBody>
      </p:sp>
      <p:sp>
        <p:nvSpPr>
          <p:cNvPr id="10" name="Inhaltsplatzhalter 5"/>
          <p:cNvSpPr txBox="1">
            <a:spLocks/>
          </p:cNvSpPr>
          <p:nvPr/>
        </p:nvSpPr>
        <p:spPr bwMode="auto">
          <a:xfrm>
            <a:off x="4103158" y="1381125"/>
            <a:ext cx="4283606" cy="5175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rgbClr val="23A092"/>
              </a:buClr>
            </a:pPr>
            <a:r>
              <a:rPr lang="de-DE" sz="1400" b="1" kern="0" dirty="0">
                <a:latin typeface="+mj-lt"/>
              </a:rPr>
              <a:t>Station 1 (2009 - 2014): </a:t>
            </a:r>
            <a:br>
              <a:rPr lang="de-DE" sz="1400" kern="0" dirty="0">
                <a:latin typeface="+mj-lt"/>
              </a:rPr>
            </a:br>
            <a:r>
              <a:rPr lang="de-DE" sz="1400" kern="0" dirty="0"/>
              <a:t>Studium der Betriebswirtschaftslehre an der Universität Bremen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rgbClr val="23A092"/>
              </a:buClr>
            </a:pPr>
            <a:r>
              <a:rPr lang="de-DE" sz="1400" b="1" kern="0" dirty="0">
                <a:latin typeface="+mj-lt"/>
              </a:rPr>
              <a:t>Station 2 (2014 - 2017): </a:t>
            </a:r>
            <a:br>
              <a:rPr lang="de-DE" sz="1400" kern="0" dirty="0">
                <a:latin typeface="+mj-lt"/>
              </a:rPr>
            </a:br>
            <a:r>
              <a:rPr lang="de-DE" sz="1400" kern="0" dirty="0">
                <a:latin typeface="+mn-lt"/>
              </a:rPr>
              <a:t>Promotion an </a:t>
            </a:r>
            <a:r>
              <a:rPr lang="de-DE" sz="1400" kern="0" dirty="0"/>
              <a:t>der Universität Bremen im Bereich der angewandten Finanzmarktstatistik</a:t>
            </a:r>
            <a:endParaRPr lang="de-DE" sz="1400" kern="0" dirty="0">
              <a:latin typeface="+mn-lt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rgbClr val="23A092"/>
              </a:buClr>
            </a:pPr>
            <a:r>
              <a:rPr lang="de-DE" sz="1400" b="1" kern="0" dirty="0"/>
              <a:t>Station 3 (2017 - heute): </a:t>
            </a:r>
            <a:br>
              <a:rPr lang="de-DE" sz="1400" kern="0" dirty="0"/>
            </a:br>
            <a:r>
              <a:rPr lang="de-DE" sz="1400" kern="0" dirty="0"/>
              <a:t>Data Scientist bei Traum-Ferienwohnungen GmbH</a:t>
            </a:r>
          </a:p>
          <a:p>
            <a:pPr marL="342900" lvl="0" indent="-34290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3A092"/>
              </a:buClr>
            </a:pPr>
            <a:r>
              <a:rPr lang="de-DE" sz="1300" kern="0" dirty="0">
                <a:solidFill>
                  <a:srgbClr val="717D87"/>
                </a:solidFill>
              </a:rPr>
              <a:t>	- Datenaufbereitung &amp; -visualisierung</a:t>
            </a:r>
            <a:endParaRPr lang="de-DE" sz="1300" kern="0" dirty="0">
              <a:solidFill>
                <a:srgbClr val="262626"/>
              </a:solidFill>
            </a:endParaRPr>
          </a:p>
          <a:p>
            <a:pPr marL="342900" indent="-34290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3A092"/>
              </a:buClr>
            </a:pPr>
            <a:r>
              <a:rPr lang="de-DE" sz="1300" kern="0" dirty="0"/>
              <a:t>	</a:t>
            </a:r>
            <a:r>
              <a:rPr lang="de-DE" sz="1300" kern="0" dirty="0">
                <a:solidFill>
                  <a:schemeClr val="tx2"/>
                </a:solidFill>
              </a:rPr>
              <a:t>- A/B-</a:t>
            </a:r>
            <a:r>
              <a:rPr lang="de-DE" sz="1300" kern="0" dirty="0" err="1">
                <a:solidFill>
                  <a:schemeClr val="tx2"/>
                </a:solidFill>
              </a:rPr>
              <a:t>Testing</a:t>
            </a:r>
            <a:r>
              <a:rPr lang="de-DE" sz="1300" kern="0" dirty="0">
                <a:solidFill>
                  <a:schemeClr val="tx2"/>
                </a:solidFill>
              </a:rPr>
              <a:t> (Hypothesentests auf Webseiten)</a:t>
            </a:r>
          </a:p>
          <a:p>
            <a:pPr marL="342900" indent="-34290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3A092"/>
              </a:buClr>
            </a:pPr>
            <a:r>
              <a:rPr lang="de-DE" sz="1300" kern="0" dirty="0"/>
              <a:t>	</a:t>
            </a:r>
            <a:r>
              <a:rPr lang="de-DE" sz="1300" kern="0" dirty="0">
                <a:solidFill>
                  <a:schemeClr val="tx2"/>
                </a:solidFill>
              </a:rPr>
              <a:t>- Statistische Modellierung, </a:t>
            </a:r>
            <a:r>
              <a:rPr lang="de-DE" sz="1300" kern="0" dirty="0" err="1">
                <a:solidFill>
                  <a:schemeClr val="tx2"/>
                </a:solidFill>
              </a:rPr>
              <a:t>Machine</a:t>
            </a:r>
            <a:r>
              <a:rPr lang="de-DE" sz="1300" kern="0" dirty="0">
                <a:solidFill>
                  <a:schemeClr val="tx2"/>
                </a:solidFill>
              </a:rPr>
              <a:t> Learning &amp; AI</a:t>
            </a:r>
          </a:p>
          <a:p>
            <a:pPr marL="342900" indent="-34290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3A092"/>
              </a:buClr>
            </a:pPr>
            <a:endParaRPr lang="de-DE" sz="1400" kern="0" dirty="0">
              <a:solidFill>
                <a:schemeClr val="tx2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rgbClr val="23A092"/>
              </a:buClr>
            </a:pPr>
            <a:r>
              <a:rPr lang="de-DE" sz="1400" kern="0" dirty="0">
                <a:solidFill>
                  <a:schemeClr val="accent1"/>
                </a:solidFill>
              </a:rPr>
              <a:t>An der Hochschule seit 2016</a:t>
            </a:r>
          </a:p>
          <a:p>
            <a:pPr marL="323850" indent="-296863">
              <a:spcBef>
                <a:spcPts val="600"/>
              </a:spcBef>
              <a:spcAft>
                <a:spcPts val="600"/>
              </a:spcAft>
              <a:buClr>
                <a:srgbClr val="23A092"/>
              </a:buClr>
            </a:pPr>
            <a:r>
              <a:rPr lang="de-DE" sz="1400" b="1" kern="0" dirty="0">
                <a:latin typeface="Arial"/>
              </a:rPr>
              <a:t>Vorlesungen</a:t>
            </a:r>
            <a:endParaRPr lang="de-DE" sz="1400" kern="0" dirty="0">
              <a:latin typeface="Arial"/>
            </a:endParaRPr>
          </a:p>
          <a:p>
            <a:pPr marL="323850" indent="-296863">
              <a:spcBef>
                <a:spcPts val="600"/>
              </a:spcBef>
              <a:spcAft>
                <a:spcPts val="0"/>
              </a:spcAft>
              <a:buClr>
                <a:srgbClr val="23A092"/>
              </a:buClr>
            </a:pPr>
            <a:r>
              <a:rPr lang="de-DE" sz="1400" kern="0" dirty="0"/>
              <a:t>	Wissenschaftliche Methodik (</a:t>
            </a:r>
            <a:r>
              <a:rPr lang="de-DE" sz="1400" kern="0" dirty="0" err="1"/>
              <a:t>SoSe</a:t>
            </a:r>
            <a:r>
              <a:rPr lang="de-DE" sz="1400" kern="0" dirty="0"/>
              <a:t> 16)</a:t>
            </a:r>
          </a:p>
          <a:p>
            <a:pPr marL="323850" lvl="1" indent="-323850">
              <a:spcBef>
                <a:spcPts val="600"/>
              </a:spcBef>
              <a:spcAft>
                <a:spcPts val="0"/>
              </a:spcAft>
              <a:buClr>
                <a:srgbClr val="23A092"/>
              </a:buClr>
            </a:pPr>
            <a:r>
              <a:rPr lang="de-DE" sz="1400" kern="0" dirty="0"/>
              <a:t>	Quantitative </a:t>
            </a:r>
            <a:r>
              <a:rPr lang="de-DE" sz="1400" kern="0" dirty="0" err="1"/>
              <a:t>Finance</a:t>
            </a:r>
            <a:r>
              <a:rPr lang="de-DE" sz="1400" kern="0" dirty="0"/>
              <a:t> (</a:t>
            </a:r>
            <a:r>
              <a:rPr lang="de-DE" sz="1400" kern="0" dirty="0" err="1"/>
              <a:t>WiSe</a:t>
            </a:r>
            <a:r>
              <a:rPr lang="de-DE" sz="1400" kern="0" dirty="0"/>
              <a:t> 16/17)</a:t>
            </a:r>
          </a:p>
          <a:p>
            <a:pPr marL="323850" lvl="1" indent="-323850">
              <a:spcBef>
                <a:spcPts val="600"/>
              </a:spcBef>
              <a:spcAft>
                <a:spcPts val="0"/>
              </a:spcAft>
              <a:buClr>
                <a:srgbClr val="23A092"/>
              </a:buClr>
            </a:pPr>
            <a:r>
              <a:rPr lang="de-DE" sz="1400" kern="0" dirty="0"/>
              <a:t>	Personalforschung (</a:t>
            </a:r>
            <a:r>
              <a:rPr lang="de-DE" sz="1400" kern="0" dirty="0" err="1"/>
              <a:t>SoSe</a:t>
            </a:r>
            <a:r>
              <a:rPr lang="de-DE" sz="1400" kern="0" dirty="0"/>
              <a:t> 17)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Char char="§"/>
            </a:pPr>
            <a:endParaRPr lang="de-DE" sz="1800" kern="0" dirty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21" name="Grafik 20" descr="Passbild_Platzhalte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029" y="1145286"/>
            <a:ext cx="1267967" cy="1633728"/>
          </a:xfrm>
          <a:prstGeom prst="rect">
            <a:avLst/>
          </a:prstGeom>
          <a:solidFill>
            <a:srgbClr val="FFFFFF">
              <a:shade val="85000"/>
            </a:srgbClr>
          </a:solidFill>
          <a:ln w="25400" cap="sq">
            <a:solidFill>
              <a:schemeClr val="bg1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00000"/>
            </a:camera>
            <a:lightRig rig="twoPt" dir="t">
              <a:rot lat="0" lon="0" rev="7200000"/>
            </a:lightRig>
          </a:scene3d>
          <a:sp3d contourW="12700">
            <a:bevelT w="12700" h="12700"/>
            <a:contourClr>
              <a:srgbClr val="969696"/>
            </a:contourClr>
          </a:sp3d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756" y="3892940"/>
            <a:ext cx="4787844" cy="2965060"/>
          </a:xfrm>
          <a:prstGeom prst="rect">
            <a:avLst/>
          </a:prstGeom>
          <a:noFill/>
        </p:spPr>
      </p:pic>
      <p:sp>
        <p:nvSpPr>
          <p:cNvPr id="25" name="Rechteck 24"/>
          <p:cNvSpPr/>
          <p:nvPr/>
        </p:nvSpPr>
        <p:spPr>
          <a:xfrm>
            <a:off x="4117662" y="985838"/>
            <a:ext cx="9941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kern="0" dirty="0">
                <a:solidFill>
                  <a:schemeClr val="accent1"/>
                </a:solidFill>
                <a:latin typeface="Arial"/>
              </a:rPr>
              <a:t>Kurzvita</a:t>
            </a:r>
            <a:endParaRPr lang="de-DE" sz="2800" dirty="0">
              <a:solidFill>
                <a:schemeClr val="accent1"/>
              </a:solidFill>
            </a:endParaRPr>
          </a:p>
        </p:txBody>
      </p:sp>
      <p:sp>
        <p:nvSpPr>
          <p:cNvPr id="18" name="Freihandform 17"/>
          <p:cNvSpPr/>
          <p:nvPr/>
        </p:nvSpPr>
        <p:spPr>
          <a:xfrm rot="20940000">
            <a:off x="494421" y="4333418"/>
            <a:ext cx="2982864" cy="1907347"/>
          </a:xfrm>
          <a:custGeom>
            <a:avLst/>
            <a:gdLst>
              <a:gd name="connsiteX0" fmla="*/ 0 w 3114000"/>
              <a:gd name="connsiteY0" fmla="*/ 0 h 1998000"/>
              <a:gd name="connsiteX1" fmla="*/ 3114000 w 3114000"/>
              <a:gd name="connsiteY1" fmla="*/ 0 h 1998000"/>
              <a:gd name="connsiteX2" fmla="*/ 3114000 w 3114000"/>
              <a:gd name="connsiteY2" fmla="*/ 1998000 h 1998000"/>
              <a:gd name="connsiteX3" fmla="*/ 0 w 3114000"/>
              <a:gd name="connsiteY3" fmla="*/ 1998000 h 1998000"/>
              <a:gd name="connsiteX4" fmla="*/ 0 w 3114000"/>
              <a:gd name="connsiteY4" fmla="*/ 0 h 1998000"/>
              <a:gd name="connsiteX0" fmla="*/ 1142 w 3115142"/>
              <a:gd name="connsiteY0" fmla="*/ 0 h 1998000"/>
              <a:gd name="connsiteX1" fmla="*/ 3115142 w 3115142"/>
              <a:gd name="connsiteY1" fmla="*/ 0 h 1998000"/>
              <a:gd name="connsiteX2" fmla="*/ 3115142 w 3115142"/>
              <a:gd name="connsiteY2" fmla="*/ 1998000 h 1998000"/>
              <a:gd name="connsiteX3" fmla="*/ 1142 w 3115142"/>
              <a:gd name="connsiteY3" fmla="*/ 1998000 h 1998000"/>
              <a:gd name="connsiteX4" fmla="*/ 0 w 3115142"/>
              <a:gd name="connsiteY4" fmla="*/ 724427 h 1998000"/>
              <a:gd name="connsiteX5" fmla="*/ 1142 w 3115142"/>
              <a:gd name="connsiteY5" fmla="*/ 0 h 1998000"/>
              <a:gd name="connsiteX0" fmla="*/ 519331 w 3633331"/>
              <a:gd name="connsiteY0" fmla="*/ 0 h 1998000"/>
              <a:gd name="connsiteX1" fmla="*/ 3633331 w 3633331"/>
              <a:gd name="connsiteY1" fmla="*/ 0 h 1998000"/>
              <a:gd name="connsiteX2" fmla="*/ 3633331 w 3633331"/>
              <a:gd name="connsiteY2" fmla="*/ 1998000 h 1998000"/>
              <a:gd name="connsiteX3" fmla="*/ 519331 w 3633331"/>
              <a:gd name="connsiteY3" fmla="*/ 1998000 h 1998000"/>
              <a:gd name="connsiteX4" fmla="*/ 517342 w 3633331"/>
              <a:gd name="connsiteY4" fmla="*/ 1028298 h 1998000"/>
              <a:gd name="connsiteX5" fmla="*/ 518189 w 3633331"/>
              <a:gd name="connsiteY5" fmla="*/ 724427 h 1998000"/>
              <a:gd name="connsiteX6" fmla="*/ 519331 w 3633331"/>
              <a:gd name="connsiteY6" fmla="*/ 0 h 1998000"/>
              <a:gd name="connsiteX0" fmla="*/ 519331 w 3633331"/>
              <a:gd name="connsiteY0" fmla="*/ 0 h 1998000"/>
              <a:gd name="connsiteX1" fmla="*/ 3633331 w 3633331"/>
              <a:gd name="connsiteY1" fmla="*/ 0 h 1998000"/>
              <a:gd name="connsiteX2" fmla="*/ 3633331 w 3633331"/>
              <a:gd name="connsiteY2" fmla="*/ 1998000 h 1998000"/>
              <a:gd name="connsiteX3" fmla="*/ 519331 w 3633331"/>
              <a:gd name="connsiteY3" fmla="*/ 1998000 h 1998000"/>
              <a:gd name="connsiteX4" fmla="*/ 517342 w 3633331"/>
              <a:gd name="connsiteY4" fmla="*/ 1028298 h 1998000"/>
              <a:gd name="connsiteX5" fmla="*/ 518189 w 3633331"/>
              <a:gd name="connsiteY5" fmla="*/ 724427 h 1998000"/>
              <a:gd name="connsiteX6" fmla="*/ 519331 w 3633331"/>
              <a:gd name="connsiteY6" fmla="*/ 0 h 1998000"/>
              <a:gd name="connsiteX0" fmla="*/ 519331 w 3633331"/>
              <a:gd name="connsiteY0" fmla="*/ 0 h 1998000"/>
              <a:gd name="connsiteX1" fmla="*/ 3633331 w 3633331"/>
              <a:gd name="connsiteY1" fmla="*/ 0 h 1998000"/>
              <a:gd name="connsiteX2" fmla="*/ 3633331 w 3633331"/>
              <a:gd name="connsiteY2" fmla="*/ 1998000 h 1998000"/>
              <a:gd name="connsiteX3" fmla="*/ 519331 w 3633331"/>
              <a:gd name="connsiteY3" fmla="*/ 1998000 h 1998000"/>
              <a:gd name="connsiteX4" fmla="*/ 517342 w 3633331"/>
              <a:gd name="connsiteY4" fmla="*/ 1028298 h 1998000"/>
              <a:gd name="connsiteX5" fmla="*/ 518189 w 3633331"/>
              <a:gd name="connsiteY5" fmla="*/ 724427 h 1998000"/>
              <a:gd name="connsiteX6" fmla="*/ 519331 w 3633331"/>
              <a:gd name="connsiteY6" fmla="*/ 0 h 1998000"/>
              <a:gd name="connsiteX0" fmla="*/ 38564 w 3152564"/>
              <a:gd name="connsiteY0" fmla="*/ 0 h 1998000"/>
              <a:gd name="connsiteX1" fmla="*/ 3152564 w 3152564"/>
              <a:gd name="connsiteY1" fmla="*/ 0 h 1998000"/>
              <a:gd name="connsiteX2" fmla="*/ 3152564 w 3152564"/>
              <a:gd name="connsiteY2" fmla="*/ 1998000 h 1998000"/>
              <a:gd name="connsiteX3" fmla="*/ 38564 w 3152564"/>
              <a:gd name="connsiteY3" fmla="*/ 1998000 h 1998000"/>
              <a:gd name="connsiteX4" fmla="*/ 36575 w 3152564"/>
              <a:gd name="connsiteY4" fmla="*/ 1028298 h 1998000"/>
              <a:gd name="connsiteX5" fmla="*/ 37422 w 3152564"/>
              <a:gd name="connsiteY5" fmla="*/ 724427 h 1998000"/>
              <a:gd name="connsiteX6" fmla="*/ 38564 w 3152564"/>
              <a:gd name="connsiteY6" fmla="*/ 0 h 1998000"/>
              <a:gd name="connsiteX0" fmla="*/ 5059 w 3119059"/>
              <a:gd name="connsiteY0" fmla="*/ 0 h 1998000"/>
              <a:gd name="connsiteX1" fmla="*/ 3119059 w 3119059"/>
              <a:gd name="connsiteY1" fmla="*/ 0 h 1998000"/>
              <a:gd name="connsiteX2" fmla="*/ 3119059 w 3119059"/>
              <a:gd name="connsiteY2" fmla="*/ 1998000 h 1998000"/>
              <a:gd name="connsiteX3" fmla="*/ 5059 w 3119059"/>
              <a:gd name="connsiteY3" fmla="*/ 1998000 h 1998000"/>
              <a:gd name="connsiteX4" fmla="*/ 3070 w 3119059"/>
              <a:gd name="connsiteY4" fmla="*/ 1028298 h 1998000"/>
              <a:gd name="connsiteX5" fmla="*/ 3917 w 3119059"/>
              <a:gd name="connsiteY5" fmla="*/ 724427 h 1998000"/>
              <a:gd name="connsiteX6" fmla="*/ 5059 w 3119059"/>
              <a:gd name="connsiteY6" fmla="*/ 0 h 1998000"/>
              <a:gd name="connsiteX0" fmla="*/ 6912 w 3120912"/>
              <a:gd name="connsiteY0" fmla="*/ 0 h 1998000"/>
              <a:gd name="connsiteX1" fmla="*/ 3120912 w 3120912"/>
              <a:gd name="connsiteY1" fmla="*/ 0 h 1998000"/>
              <a:gd name="connsiteX2" fmla="*/ 3120912 w 3120912"/>
              <a:gd name="connsiteY2" fmla="*/ 1998000 h 1998000"/>
              <a:gd name="connsiteX3" fmla="*/ 6912 w 3120912"/>
              <a:gd name="connsiteY3" fmla="*/ 1998000 h 1998000"/>
              <a:gd name="connsiteX4" fmla="*/ 0 w 3120912"/>
              <a:gd name="connsiteY4" fmla="*/ 1070525 h 1998000"/>
              <a:gd name="connsiteX5" fmla="*/ 5770 w 3120912"/>
              <a:gd name="connsiteY5" fmla="*/ 724427 h 1998000"/>
              <a:gd name="connsiteX6" fmla="*/ 6912 w 3120912"/>
              <a:gd name="connsiteY6" fmla="*/ 0 h 1998000"/>
              <a:gd name="connsiteX0" fmla="*/ 6912 w 3120912"/>
              <a:gd name="connsiteY0" fmla="*/ 0 h 1998000"/>
              <a:gd name="connsiteX1" fmla="*/ 3120912 w 3120912"/>
              <a:gd name="connsiteY1" fmla="*/ 0 h 1998000"/>
              <a:gd name="connsiteX2" fmla="*/ 3120912 w 3120912"/>
              <a:gd name="connsiteY2" fmla="*/ 1998000 h 1998000"/>
              <a:gd name="connsiteX3" fmla="*/ 6912 w 3120912"/>
              <a:gd name="connsiteY3" fmla="*/ 1998000 h 1998000"/>
              <a:gd name="connsiteX4" fmla="*/ 0 w 3120912"/>
              <a:gd name="connsiteY4" fmla="*/ 1070525 h 1998000"/>
              <a:gd name="connsiteX5" fmla="*/ 5770 w 3120912"/>
              <a:gd name="connsiteY5" fmla="*/ 724427 h 1998000"/>
              <a:gd name="connsiteX6" fmla="*/ 6912 w 3120912"/>
              <a:gd name="connsiteY6" fmla="*/ 0 h 1998000"/>
              <a:gd name="connsiteX0" fmla="*/ 6912 w 3120912"/>
              <a:gd name="connsiteY0" fmla="*/ 0 h 1998000"/>
              <a:gd name="connsiteX1" fmla="*/ 3120912 w 3120912"/>
              <a:gd name="connsiteY1" fmla="*/ 0 h 1998000"/>
              <a:gd name="connsiteX2" fmla="*/ 3120912 w 3120912"/>
              <a:gd name="connsiteY2" fmla="*/ 1998000 h 1998000"/>
              <a:gd name="connsiteX3" fmla="*/ 6912 w 3120912"/>
              <a:gd name="connsiteY3" fmla="*/ 1998000 h 1998000"/>
              <a:gd name="connsiteX4" fmla="*/ 0 w 3120912"/>
              <a:gd name="connsiteY4" fmla="*/ 1070525 h 1998000"/>
              <a:gd name="connsiteX5" fmla="*/ 5770 w 3120912"/>
              <a:gd name="connsiteY5" fmla="*/ 724427 h 1998000"/>
              <a:gd name="connsiteX6" fmla="*/ 6912 w 3120912"/>
              <a:gd name="connsiteY6" fmla="*/ 0 h 1998000"/>
              <a:gd name="connsiteX0" fmla="*/ 6912 w 3124635"/>
              <a:gd name="connsiteY0" fmla="*/ 0 h 1998000"/>
              <a:gd name="connsiteX1" fmla="*/ 3120912 w 3124635"/>
              <a:gd name="connsiteY1" fmla="*/ 0 h 1998000"/>
              <a:gd name="connsiteX2" fmla="*/ 3124635 w 3124635"/>
              <a:gd name="connsiteY2" fmla="*/ 844700 h 1998000"/>
              <a:gd name="connsiteX3" fmla="*/ 3120912 w 3124635"/>
              <a:gd name="connsiteY3" fmla="*/ 1998000 h 1998000"/>
              <a:gd name="connsiteX4" fmla="*/ 6912 w 3124635"/>
              <a:gd name="connsiteY4" fmla="*/ 1998000 h 1998000"/>
              <a:gd name="connsiteX5" fmla="*/ 0 w 3124635"/>
              <a:gd name="connsiteY5" fmla="*/ 1070525 h 1998000"/>
              <a:gd name="connsiteX6" fmla="*/ 5770 w 3124635"/>
              <a:gd name="connsiteY6" fmla="*/ 724427 h 1998000"/>
              <a:gd name="connsiteX7" fmla="*/ 6912 w 3124635"/>
              <a:gd name="connsiteY7" fmla="*/ 0 h 1998000"/>
              <a:gd name="connsiteX0" fmla="*/ 6912 w 3124635"/>
              <a:gd name="connsiteY0" fmla="*/ 0 h 1998000"/>
              <a:gd name="connsiteX1" fmla="*/ 3120912 w 3124635"/>
              <a:gd name="connsiteY1" fmla="*/ 0 h 1998000"/>
              <a:gd name="connsiteX2" fmla="*/ 3124635 w 3124635"/>
              <a:gd name="connsiteY2" fmla="*/ 844700 h 1998000"/>
              <a:gd name="connsiteX3" fmla="*/ 3123174 w 3124635"/>
              <a:gd name="connsiteY3" fmla="*/ 1351412 h 1998000"/>
              <a:gd name="connsiteX4" fmla="*/ 3120912 w 3124635"/>
              <a:gd name="connsiteY4" fmla="*/ 1998000 h 1998000"/>
              <a:gd name="connsiteX5" fmla="*/ 6912 w 3124635"/>
              <a:gd name="connsiteY5" fmla="*/ 1998000 h 1998000"/>
              <a:gd name="connsiteX6" fmla="*/ 0 w 3124635"/>
              <a:gd name="connsiteY6" fmla="*/ 1070525 h 1998000"/>
              <a:gd name="connsiteX7" fmla="*/ 5770 w 3124635"/>
              <a:gd name="connsiteY7" fmla="*/ 724427 h 1998000"/>
              <a:gd name="connsiteX8" fmla="*/ 6912 w 3124635"/>
              <a:gd name="connsiteY8" fmla="*/ 0 h 1998000"/>
              <a:gd name="connsiteX0" fmla="*/ 6912 w 3124635"/>
              <a:gd name="connsiteY0" fmla="*/ 0 h 1998000"/>
              <a:gd name="connsiteX1" fmla="*/ 3120912 w 3124635"/>
              <a:gd name="connsiteY1" fmla="*/ 0 h 1998000"/>
              <a:gd name="connsiteX2" fmla="*/ 3124635 w 3124635"/>
              <a:gd name="connsiteY2" fmla="*/ 844700 h 1998000"/>
              <a:gd name="connsiteX3" fmla="*/ 3123174 w 3124635"/>
              <a:gd name="connsiteY3" fmla="*/ 1351412 h 1998000"/>
              <a:gd name="connsiteX4" fmla="*/ 3120912 w 3124635"/>
              <a:gd name="connsiteY4" fmla="*/ 1998000 h 1998000"/>
              <a:gd name="connsiteX5" fmla="*/ 6912 w 3124635"/>
              <a:gd name="connsiteY5" fmla="*/ 1998000 h 1998000"/>
              <a:gd name="connsiteX6" fmla="*/ 0 w 3124635"/>
              <a:gd name="connsiteY6" fmla="*/ 1070525 h 1998000"/>
              <a:gd name="connsiteX7" fmla="*/ 5770 w 3124635"/>
              <a:gd name="connsiteY7" fmla="*/ 724427 h 1998000"/>
              <a:gd name="connsiteX8" fmla="*/ 6912 w 3124635"/>
              <a:gd name="connsiteY8" fmla="*/ 0 h 1998000"/>
              <a:gd name="connsiteX0" fmla="*/ 6912 w 3124635"/>
              <a:gd name="connsiteY0" fmla="*/ 0 h 1998000"/>
              <a:gd name="connsiteX1" fmla="*/ 3120912 w 3124635"/>
              <a:gd name="connsiteY1" fmla="*/ 0 h 1998000"/>
              <a:gd name="connsiteX2" fmla="*/ 3124635 w 3124635"/>
              <a:gd name="connsiteY2" fmla="*/ 844700 h 1998000"/>
              <a:gd name="connsiteX3" fmla="*/ 3123174 w 3124635"/>
              <a:gd name="connsiteY3" fmla="*/ 1351412 h 1998000"/>
              <a:gd name="connsiteX4" fmla="*/ 3120912 w 3124635"/>
              <a:gd name="connsiteY4" fmla="*/ 1998000 h 1998000"/>
              <a:gd name="connsiteX5" fmla="*/ 6912 w 3124635"/>
              <a:gd name="connsiteY5" fmla="*/ 1998000 h 1998000"/>
              <a:gd name="connsiteX6" fmla="*/ 0 w 3124635"/>
              <a:gd name="connsiteY6" fmla="*/ 1070525 h 1998000"/>
              <a:gd name="connsiteX7" fmla="*/ 5770 w 3124635"/>
              <a:gd name="connsiteY7" fmla="*/ 724427 h 1998000"/>
              <a:gd name="connsiteX8" fmla="*/ 6912 w 3124635"/>
              <a:gd name="connsiteY8" fmla="*/ 0 h 199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24635" h="1998000">
                <a:moveTo>
                  <a:pt x="6912" y="0"/>
                </a:moveTo>
                <a:lnTo>
                  <a:pt x="3120912" y="0"/>
                </a:lnTo>
                <a:lnTo>
                  <a:pt x="3124635" y="844700"/>
                </a:lnTo>
                <a:cubicBezTo>
                  <a:pt x="3080783" y="948623"/>
                  <a:pt x="3083140" y="1187267"/>
                  <a:pt x="3123174" y="1351412"/>
                </a:cubicBezTo>
                <a:lnTo>
                  <a:pt x="3120912" y="1998000"/>
                </a:lnTo>
                <a:lnTo>
                  <a:pt x="6912" y="1998000"/>
                </a:lnTo>
                <a:cubicBezTo>
                  <a:pt x="1853" y="1814551"/>
                  <a:pt x="190" y="1282787"/>
                  <a:pt x="0" y="1070525"/>
                </a:cubicBezTo>
                <a:cubicBezTo>
                  <a:pt x="21194" y="933754"/>
                  <a:pt x="85035" y="793630"/>
                  <a:pt x="5770" y="724427"/>
                </a:cubicBezTo>
                <a:cubicBezTo>
                  <a:pt x="6151" y="482951"/>
                  <a:pt x="6531" y="241476"/>
                  <a:pt x="691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de-DE" sz="600" dirty="0">
              <a:solidFill>
                <a:srgbClr val="262626"/>
              </a:solidFill>
              <a:latin typeface="Arial" pitchFamily="34" charset="0"/>
              <a:cs typeface="Arial" pitchFamily="34" charset="0"/>
            </a:endParaRP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endParaRPr lang="de-DE" sz="600" dirty="0">
              <a:solidFill>
                <a:srgbClr val="00998A"/>
              </a:solidFill>
              <a:latin typeface="Arial" pitchFamily="34" charset="0"/>
              <a:cs typeface="Arial" pitchFamily="34" charset="0"/>
            </a:endParaRP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endParaRPr lang="de-DE" sz="600" dirty="0">
              <a:solidFill>
                <a:srgbClr val="00998A"/>
              </a:solidFill>
              <a:latin typeface="Arial" pitchFamily="34" charset="0"/>
              <a:cs typeface="Arial" pitchFamily="34" charset="0"/>
            </a:endParaRP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endParaRPr lang="de-DE" sz="600" dirty="0">
              <a:solidFill>
                <a:srgbClr val="00998A"/>
              </a:solidFill>
              <a:latin typeface="Arial" pitchFamily="34" charset="0"/>
              <a:cs typeface="Arial" pitchFamily="34" charset="0"/>
            </a:endParaRP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endParaRPr lang="de-DE" sz="600" dirty="0">
              <a:solidFill>
                <a:srgbClr val="00998A"/>
              </a:solidFill>
              <a:latin typeface="Arial" pitchFamily="34" charset="0"/>
              <a:cs typeface="Arial" pitchFamily="34" charset="0"/>
            </a:endParaRP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endParaRPr lang="de-DE" sz="600" dirty="0">
              <a:solidFill>
                <a:srgbClr val="00998A"/>
              </a:solidFill>
              <a:latin typeface="Arial" pitchFamily="34" charset="0"/>
              <a:cs typeface="Arial" pitchFamily="34" charset="0"/>
            </a:endParaRP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r>
              <a:rPr lang="de-DE" sz="600" dirty="0">
                <a:solidFill>
                  <a:srgbClr val="00998A"/>
                </a:solidFill>
                <a:latin typeface="Arial" pitchFamily="34" charset="0"/>
                <a:cs typeface="Arial" pitchFamily="34" charset="0"/>
              </a:rPr>
              <a:t>Dr.</a:t>
            </a: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r>
              <a:rPr lang="de-DE" sz="800" b="1" dirty="0">
                <a:solidFill>
                  <a:srgbClr val="00998A"/>
                </a:solidFill>
                <a:latin typeface="Arial" pitchFamily="34" charset="0"/>
                <a:cs typeface="Arial" pitchFamily="34" charset="0"/>
              </a:rPr>
              <a:t>Sven Thies</a:t>
            </a: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r>
              <a:rPr lang="de-DE" sz="600" b="1" dirty="0">
                <a:solidFill>
                  <a:srgbClr val="262626"/>
                </a:solidFill>
                <a:latin typeface="Arial" pitchFamily="34" charset="0"/>
                <a:cs typeface="Arial" pitchFamily="34" charset="0"/>
              </a:rPr>
              <a:t>Data Scientist</a:t>
            </a: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endParaRPr lang="de-DE" sz="600" b="1" dirty="0">
              <a:solidFill>
                <a:srgbClr val="262626"/>
              </a:solidFill>
              <a:latin typeface="Arial" pitchFamily="34" charset="0"/>
              <a:cs typeface="Arial" pitchFamily="34" charset="0"/>
            </a:endParaRPr>
          </a:p>
          <a:p>
            <a:pPr marL="715963" lvl="0"/>
            <a:r>
              <a:rPr lang="de-DE" sz="600" dirty="0">
                <a:solidFill>
                  <a:srgbClr val="262626"/>
                </a:solidFill>
                <a:latin typeface="Arial" pitchFamily="34" charset="0"/>
                <a:cs typeface="Arial" pitchFamily="34" charset="0"/>
              </a:rPr>
              <a:t>Traum-Ferienwohnungen GmbH</a:t>
            </a:r>
          </a:p>
          <a:p>
            <a:pPr marL="715963" lvl="0"/>
            <a:r>
              <a:rPr lang="de-DE" sz="600" dirty="0">
                <a:solidFill>
                  <a:srgbClr val="262626"/>
                </a:solidFill>
                <a:latin typeface="Arial" pitchFamily="34" charset="0"/>
                <a:cs typeface="Arial" pitchFamily="34" charset="0"/>
              </a:rPr>
              <a:t>An der Reeperbahn 6</a:t>
            </a:r>
          </a:p>
          <a:p>
            <a:pPr marL="715963" lvl="0"/>
            <a:r>
              <a:rPr lang="de-DE" sz="600" dirty="0">
                <a:solidFill>
                  <a:srgbClr val="262626"/>
                </a:solidFill>
                <a:latin typeface="Arial" pitchFamily="34" charset="0"/>
                <a:cs typeface="Arial" pitchFamily="34" charset="0"/>
              </a:rPr>
              <a:t>DE - 28217 Bremen</a:t>
            </a: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endParaRPr lang="de-DE" sz="600" dirty="0">
              <a:solidFill>
                <a:srgbClr val="262626"/>
              </a:solidFill>
              <a:latin typeface="Arial" pitchFamily="34" charset="0"/>
              <a:cs typeface="Arial" pitchFamily="34" charset="0"/>
            </a:endParaRPr>
          </a:p>
          <a:p>
            <a:pPr marL="715963"/>
            <a:r>
              <a:rPr lang="de-DE" sz="600" dirty="0">
                <a:solidFill>
                  <a:srgbClr val="262626"/>
                </a:solidFill>
                <a:latin typeface="Arial" pitchFamily="34" charset="0"/>
                <a:cs typeface="Arial" pitchFamily="34" charset="0"/>
              </a:rPr>
              <a:t>+49 421 146 29 683</a:t>
            </a:r>
          </a:p>
          <a:p>
            <a:pPr marL="715963" lvl="0" fontAlgn="base">
              <a:spcBef>
                <a:spcPct val="0"/>
              </a:spcBef>
              <a:spcAft>
                <a:spcPct val="0"/>
              </a:spcAft>
            </a:pPr>
            <a:r>
              <a:rPr lang="de-DE" sz="600" dirty="0">
                <a:solidFill>
                  <a:srgbClr val="262626"/>
                </a:solidFill>
                <a:latin typeface="Arial" pitchFamily="34" charset="0"/>
                <a:cs typeface="Arial" pitchFamily="34" charset="0"/>
                <a:hlinkClick r:id="rId4"/>
              </a:rPr>
              <a:t>sven_thies@web.de</a:t>
            </a:r>
            <a:endParaRPr lang="de-DE" sz="600" dirty="0">
              <a:solidFill>
                <a:srgbClr val="262626"/>
              </a:solidFill>
              <a:latin typeface="Arial" pitchFamily="34" charset="0"/>
              <a:cs typeface="Arial" pitchFamily="34" charset="0"/>
            </a:endParaRPr>
          </a:p>
          <a:p>
            <a:pPr marL="715963" lvl="0"/>
            <a:r>
              <a:rPr lang="de-DE" sz="600" dirty="0">
                <a:solidFill>
                  <a:srgbClr val="262626"/>
                </a:solidFill>
                <a:latin typeface="Arial" pitchFamily="34" charset="0"/>
                <a:cs typeface="Arial" pitchFamily="34" charset="0"/>
                <a:hlinkClick r:id="rId5"/>
              </a:rPr>
              <a:t>https://www.traum-ferienwohnungen.de/</a:t>
            </a:r>
            <a:r>
              <a:rPr lang="de-DE" sz="600" dirty="0">
                <a:solidFill>
                  <a:srgbClr val="262626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715963" lvl="0"/>
            <a:r>
              <a:rPr lang="de-DE" sz="600" dirty="0">
                <a:solidFill>
                  <a:srgbClr val="262626"/>
                </a:solidFill>
                <a:latin typeface="Arial" pitchFamily="34" charset="0"/>
                <a:cs typeface="Arial" pitchFamily="34" charset="0"/>
                <a:hlinkClick r:id="rId6"/>
              </a:rPr>
              <a:t>http://www.statisticscommunicated.de/</a:t>
            </a:r>
            <a:r>
              <a:rPr lang="de-DE" sz="600" dirty="0">
                <a:solidFill>
                  <a:srgbClr val="262626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pic>
        <p:nvPicPr>
          <p:cNvPr id="19" name="Grafik 18" descr="FOM_Logo_RGB.em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20940000">
            <a:off x="806007" y="4657420"/>
            <a:ext cx="378034" cy="378034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92B5743-F3C3-744A-A99D-0F743BA8A8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125" y="3039855"/>
            <a:ext cx="1519575" cy="49756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175BBA7-A934-1E42-8528-F87C3C0373B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93" t="11132" r="23932" b="10292"/>
          <a:stretch/>
        </p:blipFill>
        <p:spPr>
          <a:xfrm rot="21296408">
            <a:off x="214693" y="1129107"/>
            <a:ext cx="1303421" cy="166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7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3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04FA571E-EE25-7D41-90BE-DAF6CC5CE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51" y="5277584"/>
            <a:ext cx="8315181" cy="1071457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de-DE" sz="1200" b="0" dirty="0">
                <a:solidFill>
                  <a:schemeClr val="tx1"/>
                </a:solidFill>
              </a:rPr>
              <a:t>(A) Zu diesem Abschnitt gibt es Aufgaben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de-DE" sz="1200" b="0" dirty="0">
                <a:solidFill>
                  <a:schemeClr val="tx1"/>
                </a:solidFill>
              </a:rPr>
              <a:t>(C) Zu diesem Abschnitt gibt es ein Cheat Sheet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graphicFrame>
        <p:nvGraphicFramePr>
          <p:cNvPr id="8" name="Inhaltsplatzhalt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1320916"/>
              </p:ext>
            </p:extLst>
          </p:nvPr>
        </p:nvGraphicFramePr>
        <p:xfrm>
          <a:off x="114171" y="1067098"/>
          <a:ext cx="8067402" cy="394348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6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305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8499"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/>
                        <a:t>1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b="0" dirty="0"/>
                        <a:t>Empirische Untersuchungen und Programmieren (Data Science)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r"/>
                      <a:r>
                        <a:rPr lang="de-DE" sz="1200" dirty="0"/>
                        <a:t>1.1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77800"/>
                      <a:r>
                        <a:rPr lang="de-DE" sz="1200" dirty="0"/>
                        <a:t>Warum ist programmieren für empirische Untersuchungen wichtig?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345284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r"/>
                      <a:r>
                        <a:rPr lang="de-DE" sz="1200" dirty="0"/>
                        <a:t>1.2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77800"/>
                      <a:r>
                        <a:rPr lang="de-DE" sz="1200" dirty="0"/>
                        <a:t>Warum verwenden wir R als Programmiersprache?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354539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2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Verwendung von R und seinen Komponenten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796982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r"/>
                      <a:r>
                        <a:rPr lang="de-DE" sz="1200" dirty="0"/>
                        <a:t>2.1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77800"/>
                      <a:r>
                        <a:rPr lang="de-DE" sz="1200" dirty="0"/>
                        <a:t>Was gehört zu R und seinem Universum?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0822791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r"/>
                      <a:r>
                        <a:rPr lang="de-DE" sz="1200" dirty="0"/>
                        <a:t>2.2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77800"/>
                      <a:r>
                        <a:rPr lang="de-DE" sz="1200" dirty="0"/>
                        <a:t>Wie bediene ich R? (A,C)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3352701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3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Data Science Prozess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r"/>
                      <a:r>
                        <a:rPr lang="de-DE" sz="1200" dirty="0"/>
                        <a:t>3.1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77800"/>
                      <a:r>
                        <a:rPr lang="de-DE" sz="1200" dirty="0"/>
                        <a:t>Wie lese ich Daten ein? (A,C)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r"/>
                      <a:r>
                        <a:rPr lang="de-DE" sz="1200" dirty="0"/>
                        <a:t>3.2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77800"/>
                      <a:r>
                        <a:rPr lang="de-DE" sz="1200" dirty="0"/>
                        <a:t>Wie bereite ich Daten auf? (A,C)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980669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r"/>
                      <a:r>
                        <a:rPr lang="de-DE" sz="1200" dirty="0"/>
                        <a:t>3.3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77800"/>
                      <a:r>
                        <a:rPr lang="de-DE" sz="1200" dirty="0"/>
                        <a:t>Wie exploriere ich Daten? (A,C)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3357463"/>
                  </a:ext>
                </a:extLst>
              </a:tr>
              <a:tr h="358499">
                <a:tc>
                  <a:txBody>
                    <a:bodyPr/>
                    <a:lstStyle/>
                    <a:p>
                      <a:pPr algn="r"/>
                      <a:r>
                        <a:rPr lang="de-DE" sz="1200" dirty="0"/>
                        <a:t>3.4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177800"/>
                      <a:r>
                        <a:rPr lang="de-DE" sz="1200" dirty="0"/>
                        <a:t>Wie modelliere ich Daten? (A,C)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812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6342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3EC12AD-B419-C240-8090-009636FBB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 Empirische Untersuchungen </a:t>
            </a:r>
          </a:p>
          <a:p>
            <a:r>
              <a:rPr lang="de-DE" dirty="0"/>
              <a:t>und Programmieren </a:t>
            </a:r>
          </a:p>
          <a:p>
            <a:r>
              <a:rPr lang="de-DE" dirty="0"/>
              <a:t>(Data Science)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328A7A9-C785-014A-84F2-F8EA329D5B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ACB2262-73D0-0C45-A848-5338E64B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32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ewinkelte Verbindung 35">
            <a:extLst>
              <a:ext uri="{FF2B5EF4-FFF2-40B4-BE49-F238E27FC236}">
                <a16:creationId xmlns:a16="http://schemas.microsoft.com/office/drawing/2014/main" id="{D9DD696E-7469-624C-AEFE-1BD3582C20D3}"/>
              </a:ext>
            </a:extLst>
          </p:cNvPr>
          <p:cNvCxnSpPr>
            <a:cxnSpLocks/>
            <a:stCxn id="17" idx="1"/>
            <a:endCxn id="29" idx="1"/>
          </p:cNvCxnSpPr>
          <p:nvPr/>
        </p:nvCxnSpPr>
        <p:spPr>
          <a:xfrm rot="10800000" flipV="1">
            <a:off x="620327" y="1708273"/>
            <a:ext cx="12700" cy="1514564"/>
          </a:xfrm>
          <a:prstGeom prst="bentConnector3">
            <a:avLst>
              <a:gd name="adj1" fmla="val 1800000"/>
            </a:avLst>
          </a:prstGeom>
          <a:ln w="15875">
            <a:solidFill>
              <a:srgbClr val="679E9B"/>
            </a:solidFill>
            <a:miter lim="800000"/>
            <a:headEnd type="arrow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B44E6F81-7879-B145-80A8-48D185E099DD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 flipV="1">
            <a:off x="7138211" y="2477377"/>
            <a:ext cx="382849" cy="2967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57" name="Inhaltsplatzhalter 56">
            <a:extLst>
              <a:ext uri="{FF2B5EF4-FFF2-40B4-BE49-F238E27FC236}">
                <a16:creationId xmlns:a16="http://schemas.microsoft.com/office/drawing/2014/main" id="{E1A2220D-2A1B-6544-BF15-766D299EE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51" y="4192369"/>
            <a:ext cx="4357721" cy="242630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b="0" dirty="0">
                <a:solidFill>
                  <a:schemeClr val="tx1"/>
                </a:solidFill>
              </a:rPr>
              <a:t>Handhabung von Big Data, z.B. </a:t>
            </a:r>
            <a:r>
              <a:rPr lang="de-DE" sz="1600" b="0" dirty="0" err="1">
                <a:solidFill>
                  <a:schemeClr val="tx1"/>
                </a:solidFill>
              </a:rPr>
              <a:t>Walmart</a:t>
            </a:r>
            <a:r>
              <a:rPr lang="de-DE" sz="1600" b="0" dirty="0">
                <a:solidFill>
                  <a:schemeClr val="tx1"/>
                </a:solidFill>
              </a:rPr>
              <a:t>:</a:t>
            </a:r>
          </a:p>
          <a:p>
            <a:pPr marL="614363" lvl="2" indent="-342900">
              <a:buFont typeface="Arial" panose="020B0604020202020204" pitchFamily="34" charset="0"/>
              <a:buChar char="•"/>
            </a:pPr>
            <a:r>
              <a:rPr lang="en" sz="1400" i="1" dirty="0"/>
              <a:t>Thousands of </a:t>
            </a:r>
            <a:r>
              <a:rPr lang="en" sz="1400" i="1" dirty="0">
                <a:solidFill>
                  <a:srgbClr val="679E9B"/>
                </a:solidFill>
              </a:rPr>
              <a:t>Petabytes</a:t>
            </a:r>
            <a:r>
              <a:rPr lang="en" sz="1400" b="1" i="1" dirty="0"/>
              <a:t> </a:t>
            </a:r>
            <a:r>
              <a:rPr lang="en" sz="1400" i="1" dirty="0"/>
              <a:t>of customer data of 145 million Americans</a:t>
            </a:r>
          </a:p>
          <a:p>
            <a:pPr marL="614363" lvl="2" indent="-342900">
              <a:buFont typeface="Arial" panose="020B0604020202020204" pitchFamily="34" charset="0"/>
              <a:buChar char="•"/>
            </a:pPr>
            <a:r>
              <a:rPr lang="en" sz="1400" i="1" dirty="0"/>
              <a:t>They create 2,500,000 Gigabytes of data </a:t>
            </a:r>
            <a:r>
              <a:rPr lang="en" sz="1400" i="1" dirty="0">
                <a:solidFill>
                  <a:srgbClr val="679E9B"/>
                </a:solidFill>
              </a:rPr>
              <a:t>every hour</a:t>
            </a:r>
          </a:p>
          <a:p>
            <a:pPr marL="614363" lvl="2" indent="-342900">
              <a:buFont typeface="Arial" panose="020B0604020202020204" pitchFamily="34" charset="0"/>
              <a:buChar char="•"/>
            </a:pPr>
            <a:r>
              <a:rPr lang="en" sz="1400" i="1" dirty="0"/>
              <a:t>Combine </a:t>
            </a:r>
            <a:r>
              <a:rPr lang="en" sz="1400" i="1" dirty="0">
                <a:solidFill>
                  <a:srgbClr val="679E9B"/>
                </a:solidFill>
              </a:rPr>
              <a:t>200 sources</a:t>
            </a:r>
            <a:r>
              <a:rPr lang="en" sz="1400" i="1" dirty="0"/>
              <a:t>, e.g. meteorological data, economic data, etc.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 hangingPunct="0"/>
            <a:r>
              <a:rPr lang="de-DE" dirty="0"/>
              <a:t>Warum ist programmieren für empirische Untersuchungen wichtig?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23F6987-926E-494E-B341-B9B40A80ED7E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4399929" y="2477377"/>
            <a:ext cx="1759632" cy="2967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A1EFB9E8-A001-2949-B4A9-40CD0E996BE6}"/>
              </a:ext>
            </a:extLst>
          </p:cNvPr>
          <p:cNvSpPr/>
          <p:nvPr/>
        </p:nvSpPr>
        <p:spPr>
          <a:xfrm>
            <a:off x="3421279" y="2234123"/>
            <a:ext cx="978650" cy="486508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Daten</a:t>
            </a:r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C23B90A3-1666-5747-8822-6370C998E5F5}"/>
              </a:ext>
            </a:extLst>
          </p:cNvPr>
          <p:cNvSpPr/>
          <p:nvPr/>
        </p:nvSpPr>
        <p:spPr>
          <a:xfrm>
            <a:off x="6159561" y="2237090"/>
            <a:ext cx="978650" cy="486508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Wissen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1A41B8F-274F-8241-8B2A-A7122599002B}"/>
              </a:ext>
            </a:extLst>
          </p:cNvPr>
          <p:cNvSpPr txBox="1"/>
          <p:nvPr/>
        </p:nvSpPr>
        <p:spPr>
          <a:xfrm>
            <a:off x="4560638" y="2228261"/>
            <a:ext cx="1438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+mn-lt"/>
                <a:cs typeface="Arial" panose="020B0604020202020204" pitchFamily="34" charset="0"/>
              </a:rPr>
              <a:t>Statistische Methoden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A49FBEC-976D-CE4E-88DB-161F5874D2C7}"/>
              </a:ext>
            </a:extLst>
          </p:cNvPr>
          <p:cNvSpPr txBox="1"/>
          <p:nvPr/>
        </p:nvSpPr>
        <p:spPr>
          <a:xfrm>
            <a:off x="4746586" y="2482002"/>
            <a:ext cx="10663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+mn-lt"/>
                <a:cs typeface="Arial" panose="020B0604020202020204" pitchFamily="34" charset="0"/>
              </a:rPr>
              <a:t>Programmieren</a:t>
            </a:r>
          </a:p>
        </p:txBody>
      </p: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EEF647BE-363D-0F46-B8E6-4CD22FBD92AA}"/>
              </a:ext>
            </a:extLst>
          </p:cNvPr>
          <p:cNvSpPr/>
          <p:nvPr/>
        </p:nvSpPr>
        <p:spPr>
          <a:xfrm>
            <a:off x="7521060" y="2234123"/>
            <a:ext cx="978650" cy="486508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Aktion</a:t>
            </a:r>
          </a:p>
        </p:txBody>
      </p:sp>
      <p:sp>
        <p:nvSpPr>
          <p:cNvPr id="16" name="Abgerundetes Rechteck 15">
            <a:extLst>
              <a:ext uri="{FF2B5EF4-FFF2-40B4-BE49-F238E27FC236}">
                <a16:creationId xmlns:a16="http://schemas.microsoft.com/office/drawing/2014/main" id="{955C15C7-B2B5-1741-AC26-9559823A5872}"/>
              </a:ext>
            </a:extLst>
          </p:cNvPr>
          <p:cNvSpPr/>
          <p:nvPr/>
        </p:nvSpPr>
        <p:spPr>
          <a:xfrm>
            <a:off x="2020803" y="2234123"/>
            <a:ext cx="978650" cy="486508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Hypothesen</a:t>
            </a:r>
          </a:p>
        </p:txBody>
      </p:sp>
      <p:sp>
        <p:nvSpPr>
          <p:cNvPr id="17" name="Abgerundetes Rechteck 16">
            <a:extLst>
              <a:ext uri="{FF2B5EF4-FFF2-40B4-BE49-F238E27FC236}">
                <a16:creationId xmlns:a16="http://schemas.microsoft.com/office/drawing/2014/main" id="{94E0BD35-C6B9-4D48-AA88-A450F1BC90AC}"/>
              </a:ext>
            </a:extLst>
          </p:cNvPr>
          <p:cNvSpPr/>
          <p:nvPr/>
        </p:nvSpPr>
        <p:spPr>
          <a:xfrm>
            <a:off x="620327" y="1465019"/>
            <a:ext cx="978650" cy="486508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Theorie</a:t>
            </a:r>
          </a:p>
        </p:txBody>
      </p:sp>
      <p:sp>
        <p:nvSpPr>
          <p:cNvPr id="18" name="Abgerundetes Rechteck 17">
            <a:extLst>
              <a:ext uri="{FF2B5EF4-FFF2-40B4-BE49-F238E27FC236}">
                <a16:creationId xmlns:a16="http://schemas.microsoft.com/office/drawing/2014/main" id="{64A7D633-B541-DE43-A637-C0D0A0D9F3EF}"/>
              </a:ext>
            </a:extLst>
          </p:cNvPr>
          <p:cNvSpPr/>
          <p:nvPr/>
        </p:nvSpPr>
        <p:spPr>
          <a:xfrm>
            <a:off x="620327" y="2222301"/>
            <a:ext cx="978650" cy="486508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Realität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B599735-74D1-3948-B258-DBC38346D375}"/>
              </a:ext>
            </a:extLst>
          </p:cNvPr>
          <p:cNvSpPr/>
          <p:nvPr/>
        </p:nvSpPr>
        <p:spPr>
          <a:xfrm>
            <a:off x="7149934" y="2086914"/>
            <a:ext cx="1570290" cy="769104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0F4857A-250D-1F40-B969-0D0599A1C154}"/>
              </a:ext>
            </a:extLst>
          </p:cNvPr>
          <p:cNvCxnSpPr>
            <a:cxnSpLocks/>
            <a:stCxn id="16" idx="3"/>
            <a:endCxn id="9" idx="1"/>
          </p:cNvCxnSpPr>
          <p:nvPr/>
        </p:nvCxnSpPr>
        <p:spPr>
          <a:xfrm>
            <a:off x="2999453" y="2477377"/>
            <a:ext cx="421826" cy="0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FC32370B-E072-994B-9D53-D5B7D8F7B3E3}"/>
              </a:ext>
            </a:extLst>
          </p:cNvPr>
          <p:cNvSpPr/>
          <p:nvPr/>
        </p:nvSpPr>
        <p:spPr>
          <a:xfrm>
            <a:off x="620327" y="2979583"/>
            <a:ext cx="978650" cy="486508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Modell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54950D8C-9489-A54B-A3C6-F8EF64DDFD66}"/>
              </a:ext>
            </a:extLst>
          </p:cNvPr>
          <p:cNvCxnSpPr>
            <a:cxnSpLocks/>
            <a:stCxn id="17" idx="3"/>
            <a:endCxn id="16" idx="1"/>
          </p:cNvCxnSpPr>
          <p:nvPr/>
        </p:nvCxnSpPr>
        <p:spPr>
          <a:xfrm>
            <a:off x="1598977" y="1708273"/>
            <a:ext cx="421826" cy="769104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D71AFC4-3A1D-3A4C-908A-47D328D78000}"/>
              </a:ext>
            </a:extLst>
          </p:cNvPr>
          <p:cNvCxnSpPr>
            <a:cxnSpLocks/>
            <a:stCxn id="18" idx="3"/>
            <a:endCxn id="16" idx="1"/>
          </p:cNvCxnSpPr>
          <p:nvPr/>
        </p:nvCxnSpPr>
        <p:spPr>
          <a:xfrm>
            <a:off x="1598977" y="2465555"/>
            <a:ext cx="421826" cy="11822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22A3B1E9-3AC1-BB49-9F06-8CC16DFE061D}"/>
              </a:ext>
            </a:extLst>
          </p:cNvPr>
          <p:cNvCxnSpPr>
            <a:cxnSpLocks/>
            <a:stCxn id="29" idx="3"/>
            <a:endCxn id="16" idx="1"/>
          </p:cNvCxnSpPr>
          <p:nvPr/>
        </p:nvCxnSpPr>
        <p:spPr>
          <a:xfrm flipV="1">
            <a:off x="1598977" y="2477377"/>
            <a:ext cx="421826" cy="745460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D34A217B-482B-4741-B76F-92A355761EE9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1109652" y="1951527"/>
            <a:ext cx="0" cy="270774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17C9AAD0-0DCE-894F-AB11-6ECAA79DBB4E}"/>
              </a:ext>
            </a:extLst>
          </p:cNvPr>
          <p:cNvCxnSpPr>
            <a:cxnSpLocks/>
            <a:stCxn id="18" idx="2"/>
            <a:endCxn id="29" idx="0"/>
          </p:cNvCxnSpPr>
          <p:nvPr/>
        </p:nvCxnSpPr>
        <p:spPr>
          <a:xfrm>
            <a:off x="1109652" y="2708809"/>
            <a:ext cx="0" cy="270774"/>
          </a:xfrm>
          <a:prstGeom prst="straightConnector1">
            <a:avLst/>
          </a:prstGeom>
          <a:ln w="15875">
            <a:solidFill>
              <a:srgbClr val="679E9B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B2258F2B-067C-7248-BDB2-A5667342BAEF}"/>
              </a:ext>
            </a:extLst>
          </p:cNvPr>
          <p:cNvSpPr/>
          <p:nvPr/>
        </p:nvSpPr>
        <p:spPr>
          <a:xfrm>
            <a:off x="285618" y="1380192"/>
            <a:ext cx="1731894" cy="218238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0D2E5509-B258-D94C-8A6F-7079A2E0AEAE}"/>
              </a:ext>
            </a:extLst>
          </p:cNvPr>
          <p:cNvSpPr/>
          <p:nvPr/>
        </p:nvSpPr>
        <p:spPr>
          <a:xfrm>
            <a:off x="130997" y="1296999"/>
            <a:ext cx="8727385" cy="2526896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24C5D231-3E07-1E48-B40E-E8983A8ABCE9}"/>
              </a:ext>
            </a:extLst>
          </p:cNvPr>
          <p:cNvSpPr txBox="1"/>
          <p:nvPr/>
        </p:nvSpPr>
        <p:spPr>
          <a:xfrm>
            <a:off x="72382" y="1038502"/>
            <a:ext cx="3672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+mn-lt"/>
                <a:cs typeface="Arial" panose="020B0604020202020204" pitchFamily="34" charset="0"/>
              </a:rPr>
              <a:t>Scientific </a:t>
            </a:r>
            <a:r>
              <a:rPr lang="de-DE" sz="1200" dirty="0" err="1">
                <a:latin typeface="+mn-lt"/>
                <a:cs typeface="Arial" panose="020B0604020202020204" pitchFamily="34" charset="0"/>
              </a:rPr>
              <a:t>Process</a:t>
            </a:r>
            <a:r>
              <a:rPr lang="de-DE" sz="1200" dirty="0">
                <a:latin typeface="+mn-lt"/>
                <a:cs typeface="Arial" panose="020B0604020202020204" pitchFamily="34" charset="0"/>
              </a:rPr>
              <a:t> (Wissensgenerierender Prozess)</a:t>
            </a:r>
          </a:p>
        </p:txBody>
      </p:sp>
      <p:sp>
        <p:nvSpPr>
          <p:cNvPr id="58" name="Inhaltsplatzhalter 56">
            <a:extLst>
              <a:ext uri="{FF2B5EF4-FFF2-40B4-BE49-F238E27FC236}">
                <a16:creationId xmlns:a16="http://schemas.microsoft.com/office/drawing/2014/main" id="{9A0F29DF-6E33-6C4F-BAB8-9B682D3EA31D}"/>
              </a:ext>
            </a:extLst>
          </p:cNvPr>
          <p:cNvSpPr txBox="1">
            <a:spLocks/>
          </p:cNvSpPr>
          <p:nvPr/>
        </p:nvSpPr>
        <p:spPr bwMode="auto">
          <a:xfrm>
            <a:off x="4572000" y="4192369"/>
            <a:ext cx="4357721" cy="2426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ts val="1200"/>
              </a:spcBef>
              <a:spcAft>
                <a:spcPts val="600"/>
              </a:spcAft>
              <a:buClr>
                <a:srgbClr val="23A092"/>
              </a:buClr>
              <a:buFont typeface="Wingdings" pitchFamily="2" charset="2"/>
              <a:buNone/>
              <a:defRPr sz="20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indent="0" algn="just" rtl="0" eaLnBrk="1" fontAlgn="base" hangingPunct="1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defRPr sz="1800">
                <a:solidFill>
                  <a:schemeClr val="tx1"/>
                </a:solidFill>
                <a:latin typeface="+mn-lt"/>
              </a:defRPr>
            </a:lvl2pPr>
            <a:lvl3pPr marL="271463" indent="-271463" algn="l" rtl="0" eaLnBrk="1" fontAlgn="base" hangingPunct="1"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b="0" baseline="0">
                <a:solidFill>
                  <a:schemeClr val="tx1"/>
                </a:solidFill>
                <a:latin typeface="+mn-lt"/>
              </a:defRPr>
            </a:lvl3pPr>
            <a:lvl4pPr marL="268288" indent="0" algn="just" rtl="0" eaLnBrk="1" fontAlgn="base" hangingPunct="1"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90000"/>
              <a:buFont typeface="Wingdings" pitchFamily="2" charset="2"/>
              <a:buNone/>
              <a:defRPr sz="1800" baseline="0">
                <a:solidFill>
                  <a:schemeClr val="tx1"/>
                </a:solidFill>
                <a:latin typeface="+mn-lt"/>
              </a:defRPr>
            </a:lvl4pPr>
            <a:lvl5pPr marL="541338" indent="-269875" algn="l" rtl="0" eaLnBrk="1" fontAlgn="base" hangingPunct="1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90000"/>
              <a:buFont typeface="Wingdings" pitchFamily="2" charset="2"/>
              <a:buChar char="§"/>
              <a:defRPr sz="1600" b="0" baseline="0">
                <a:solidFill>
                  <a:schemeClr val="tx1"/>
                </a:solidFill>
                <a:latin typeface="+mn-lt"/>
              </a:defRPr>
            </a:lvl5pPr>
            <a:lvl6pPr marL="541338" indent="0" algn="just" rtl="0" eaLnBrk="1" fontAlgn="base" hangingPunct="1">
              <a:spcBef>
                <a:spcPts val="0"/>
              </a:spcBef>
              <a:spcAft>
                <a:spcPts val="300"/>
              </a:spcAft>
              <a:buNone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o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o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o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600" b="0" kern="0" dirty="0">
                <a:solidFill>
                  <a:schemeClr val="tx1"/>
                </a:solidFill>
              </a:rPr>
              <a:t>Komplexe statistische Methoden</a:t>
            </a:r>
          </a:p>
          <a:p>
            <a:pPr marL="614363" lvl="2" indent="-342900">
              <a:buFont typeface="Arial" panose="020B0604020202020204" pitchFamily="34" charset="0"/>
              <a:buChar char="•"/>
            </a:pPr>
            <a:r>
              <a:rPr lang="de-DE" sz="1400" b="0" kern="0" dirty="0">
                <a:solidFill>
                  <a:srgbClr val="679E9B"/>
                </a:solidFill>
              </a:rPr>
              <a:t>Aufwändigere Modellschätzungen </a:t>
            </a:r>
            <a:r>
              <a:rPr lang="de-DE" sz="1400" b="0" kern="0" dirty="0">
                <a:solidFill>
                  <a:schemeClr val="tx1"/>
                </a:solidFill>
              </a:rPr>
              <a:t>möglich (z.B.: </a:t>
            </a:r>
            <a:r>
              <a:rPr lang="de-DE" sz="1400" b="0" kern="0" dirty="0" err="1">
                <a:solidFill>
                  <a:schemeClr val="tx1"/>
                </a:solidFill>
              </a:rPr>
              <a:t>Bayessche</a:t>
            </a:r>
            <a:r>
              <a:rPr lang="de-DE" sz="1400" b="0" kern="0" dirty="0">
                <a:solidFill>
                  <a:schemeClr val="tx1"/>
                </a:solidFill>
              </a:rPr>
              <a:t> Modelle)</a:t>
            </a:r>
          </a:p>
          <a:p>
            <a:pPr marL="614363" lvl="2" indent="-342900">
              <a:buFont typeface="Arial" panose="020B0604020202020204" pitchFamily="34" charset="0"/>
              <a:buChar char="•"/>
            </a:pPr>
            <a:r>
              <a:rPr lang="de-DE" sz="1400" kern="0" dirty="0">
                <a:solidFill>
                  <a:srgbClr val="679E9B"/>
                </a:solidFill>
              </a:rPr>
              <a:t>KI-Modelle</a:t>
            </a:r>
            <a:r>
              <a:rPr lang="de-DE" sz="1400" kern="0" dirty="0"/>
              <a:t> auf Basis von Netzwerken (z.B.: </a:t>
            </a:r>
            <a:r>
              <a:rPr lang="de-DE" sz="1400" kern="0" dirty="0" err="1"/>
              <a:t>Deep</a:t>
            </a:r>
            <a:r>
              <a:rPr lang="de-DE" sz="1400" kern="0" dirty="0"/>
              <a:t> </a:t>
            </a:r>
            <a:r>
              <a:rPr lang="de-DE" sz="1400" kern="0" dirty="0" err="1"/>
              <a:t>Neural</a:t>
            </a:r>
            <a:r>
              <a:rPr lang="de-DE" sz="1400" kern="0" dirty="0"/>
              <a:t> Networks)</a:t>
            </a:r>
          </a:p>
          <a:p>
            <a:pPr marL="614363" lvl="2" indent="-342900">
              <a:buFont typeface="Arial" panose="020B0604020202020204" pitchFamily="34" charset="0"/>
              <a:buChar char="•"/>
            </a:pPr>
            <a:r>
              <a:rPr lang="de-DE" sz="1400" kern="0" dirty="0"/>
              <a:t>Erst durch Computer ermöglichte statistische Verfahren (z.B.: </a:t>
            </a:r>
            <a:r>
              <a:rPr lang="de-DE" sz="1400" kern="0" dirty="0">
                <a:solidFill>
                  <a:srgbClr val="679E9B"/>
                </a:solidFill>
              </a:rPr>
              <a:t>Baumbasierte Modelle</a:t>
            </a:r>
            <a:r>
              <a:rPr lang="de-DE" sz="1400" kern="0" dirty="0"/>
              <a:t>)</a:t>
            </a:r>
          </a:p>
          <a:p>
            <a:pPr marL="614363" lvl="2" indent="-342900">
              <a:buFont typeface="Arial" panose="020B0604020202020204" pitchFamily="34" charset="0"/>
              <a:buChar char="•"/>
            </a:pPr>
            <a:endParaRPr lang="de-DE" sz="1400" b="0" kern="0" dirty="0">
              <a:solidFill>
                <a:schemeClr val="tx1"/>
              </a:solidFill>
            </a:endParaRPr>
          </a:p>
          <a:p>
            <a:pPr marL="614363" lvl="2" indent="-342900">
              <a:buFont typeface="Arial" panose="020B0604020202020204" pitchFamily="34" charset="0"/>
              <a:buChar char="•"/>
            </a:pPr>
            <a:endParaRPr lang="de-DE" sz="1400" b="0" kern="0" dirty="0">
              <a:solidFill>
                <a:schemeClr val="tx1"/>
              </a:solidFill>
            </a:endParaRPr>
          </a:p>
          <a:p>
            <a:pPr marL="614363" lvl="2" indent="-342900">
              <a:buFont typeface="Arial" panose="020B0604020202020204" pitchFamily="34" charset="0"/>
              <a:buChar char="•"/>
            </a:pPr>
            <a:endParaRPr lang="de-DE" sz="1400" b="0" kern="0" dirty="0">
              <a:solidFill>
                <a:schemeClr val="tx1"/>
              </a:solidFill>
            </a:endParaRPr>
          </a:p>
        </p:txBody>
      </p: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416F6926-E9AD-814B-B5D0-67E2F18BFE17}"/>
              </a:ext>
            </a:extLst>
          </p:cNvPr>
          <p:cNvCxnSpPr>
            <a:cxnSpLocks/>
            <a:stCxn id="9" idx="2"/>
            <a:endCxn id="57" idx="0"/>
          </p:cNvCxnSpPr>
          <p:nvPr/>
        </p:nvCxnSpPr>
        <p:spPr>
          <a:xfrm flipH="1">
            <a:off x="2204312" y="2720631"/>
            <a:ext cx="1706292" cy="1471738"/>
          </a:xfrm>
          <a:prstGeom prst="straightConnector1">
            <a:avLst/>
          </a:prstGeom>
          <a:ln w="15875">
            <a:solidFill>
              <a:srgbClr val="679E9B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40706E8B-6958-EF48-A53D-29D6C79DA838}"/>
              </a:ext>
            </a:extLst>
          </p:cNvPr>
          <p:cNvCxnSpPr>
            <a:cxnSpLocks/>
            <a:stCxn id="12" idx="2"/>
            <a:endCxn id="58" idx="0"/>
          </p:cNvCxnSpPr>
          <p:nvPr/>
        </p:nvCxnSpPr>
        <p:spPr>
          <a:xfrm>
            <a:off x="5279745" y="2728223"/>
            <a:ext cx="1471116" cy="1464146"/>
          </a:xfrm>
          <a:prstGeom prst="straightConnector1">
            <a:avLst/>
          </a:prstGeom>
          <a:ln w="15875">
            <a:solidFill>
              <a:srgbClr val="679E9B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hteck 65">
            <a:extLst>
              <a:ext uri="{FF2B5EF4-FFF2-40B4-BE49-F238E27FC236}">
                <a16:creationId xmlns:a16="http://schemas.microsoft.com/office/drawing/2014/main" id="{1C044EF5-4A23-4A46-ACFB-25447CEE0333}"/>
              </a:ext>
            </a:extLst>
          </p:cNvPr>
          <p:cNvSpPr/>
          <p:nvPr/>
        </p:nvSpPr>
        <p:spPr>
          <a:xfrm>
            <a:off x="46036" y="3833354"/>
            <a:ext cx="17992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113" lvl="2" indent="0">
              <a:buNone/>
            </a:pP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(Quelle: </a:t>
            </a:r>
            <a:r>
              <a:rPr lang="en" sz="1000" dirty="0" err="1">
                <a:solidFill>
                  <a:schemeClr val="bg1">
                    <a:lumMod val="50000"/>
                  </a:schemeClr>
                </a:solidFill>
              </a:rPr>
              <a:t>Eigene</a:t>
            </a: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" sz="1000" dirty="0" err="1">
                <a:solidFill>
                  <a:schemeClr val="bg1">
                    <a:lumMod val="50000"/>
                  </a:schemeClr>
                </a:solidFill>
              </a:rPr>
              <a:t>Darstellung</a:t>
            </a: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AC05C8DE-0585-AD48-9B17-E1CFED6CA85A}"/>
              </a:ext>
            </a:extLst>
          </p:cNvPr>
          <p:cNvSpPr txBox="1"/>
          <p:nvPr/>
        </p:nvSpPr>
        <p:spPr>
          <a:xfrm>
            <a:off x="649030" y="3530782"/>
            <a:ext cx="9573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latin typeface="+mn-lt"/>
                <a:cs typeface="Arial" panose="020B0604020202020204" pitchFamily="34" charset="0"/>
              </a:rPr>
              <a:t>Fragestellung</a:t>
            </a:r>
          </a:p>
        </p:txBody>
      </p:sp>
    </p:spTree>
    <p:extLst>
      <p:ext uri="{BB962C8B-B14F-4D97-AF65-F5344CB8AC3E}">
        <p14:creationId xmlns:p14="http://schemas.microsoft.com/office/powerpoint/2010/main" val="3115862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/>
            <a:r>
              <a:rPr lang="de-DE" dirty="0"/>
              <a:t>Warum verwenden wir R als Programmiersprache?</a:t>
            </a:r>
          </a:p>
        </p:txBody>
      </p:sp>
      <p:sp>
        <p:nvSpPr>
          <p:cNvPr id="7" name="Inhaltsplatzhalter 1">
            <a:extLst>
              <a:ext uri="{FF2B5EF4-FFF2-40B4-BE49-F238E27FC236}">
                <a16:creationId xmlns:a16="http://schemas.microsoft.com/office/drawing/2014/main" id="{A2CF7888-5C54-9F43-B7D5-8544C454C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52" y="971550"/>
            <a:ext cx="8344826" cy="5377492"/>
          </a:xfrm>
        </p:spPr>
        <p:txBody>
          <a:bodyPr/>
          <a:lstStyle/>
          <a:p>
            <a:r>
              <a:rPr lang="de-DE" sz="1600" b="0" dirty="0">
                <a:solidFill>
                  <a:schemeClr val="tx1"/>
                </a:solidFill>
              </a:rPr>
              <a:t>„Der Prozess, eine komplexe Aufgabe auf eine Reihe einfacher Anweisungen zu reduzieren - genau darum geht es beim Programmieren -,ist eine Fähigkeit, die in vielen Aspekten des modernen Lebens nützlich ist, nicht nur für professionelle Informatiker und Programmierer.“ </a:t>
            </a:r>
          </a:p>
          <a:p>
            <a:pPr>
              <a:spcBef>
                <a:spcPts val="600"/>
              </a:spcBef>
            </a:pPr>
            <a:r>
              <a:rPr lang="de-DE" sz="1200" b="0" dirty="0">
                <a:solidFill>
                  <a:schemeClr val="bg1">
                    <a:lumMod val="50000"/>
                  </a:schemeClr>
                </a:solidFill>
              </a:rPr>
              <a:t>(Quelle: </a:t>
            </a:r>
            <a:r>
              <a:rPr lang="de-DE" sz="1200" b="0" dirty="0" err="1">
                <a:solidFill>
                  <a:schemeClr val="bg1">
                    <a:lumMod val="50000"/>
                  </a:schemeClr>
                </a:solidFill>
              </a:rPr>
              <a:t>Facebooks</a:t>
            </a:r>
            <a:r>
              <a:rPr lang="de-DE" sz="1200" b="0" dirty="0">
                <a:solidFill>
                  <a:schemeClr val="bg1">
                    <a:lumMod val="50000"/>
                  </a:schemeClr>
                </a:solidFill>
              </a:rPr>
              <a:t> Forschungschef Yann </a:t>
            </a:r>
            <a:r>
              <a:rPr lang="de-DE" sz="1200" b="0" dirty="0" err="1">
                <a:solidFill>
                  <a:schemeClr val="bg1">
                    <a:lumMod val="50000"/>
                  </a:schemeClr>
                </a:solidFill>
              </a:rPr>
              <a:t>LeCun</a:t>
            </a:r>
            <a:r>
              <a:rPr lang="de-DE" sz="1200" b="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algn="ctr"/>
            <a:endParaRPr lang="de-DE" sz="1800" b="0" dirty="0">
              <a:solidFill>
                <a:schemeClr val="tx1"/>
              </a:solidFill>
            </a:endParaRPr>
          </a:p>
          <a:p>
            <a:pPr algn="ctr"/>
            <a:r>
              <a:rPr lang="de-DE" sz="1800" b="0" dirty="0">
                <a:solidFill>
                  <a:schemeClr val="tx1"/>
                </a:solidFill>
              </a:rPr>
              <a:t>R wurde von Statistikern für Statiker entwickelt</a:t>
            </a:r>
          </a:p>
          <a:p>
            <a:endParaRPr lang="de-DE" sz="500" b="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Syntax eher </a:t>
            </a:r>
            <a:r>
              <a:rPr lang="de-DE" sz="1800" b="0" dirty="0">
                <a:solidFill>
                  <a:srgbClr val="679E9B"/>
                </a:solidFill>
              </a:rPr>
              <a:t>menschlich</a:t>
            </a:r>
            <a:r>
              <a:rPr lang="de-DE" sz="1800" b="0" dirty="0">
                <a:solidFill>
                  <a:schemeClr val="tx1"/>
                </a:solidFill>
              </a:rPr>
              <a:t>, weniger maschinell (000101001)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Große &amp; hilfsbereite </a:t>
            </a:r>
            <a:r>
              <a:rPr lang="de-DE" sz="1800" b="0" dirty="0">
                <a:solidFill>
                  <a:srgbClr val="679E9B"/>
                </a:solidFill>
              </a:rPr>
              <a:t>Community</a:t>
            </a:r>
            <a:r>
              <a:rPr lang="de-DE" sz="1800" b="0" dirty="0">
                <a:solidFill>
                  <a:schemeClr val="tx1"/>
                </a:solidFill>
              </a:rPr>
              <a:t> in Unternehmen und Wissenschaft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b="0" dirty="0">
                <a:solidFill>
                  <a:schemeClr val="tx1"/>
                </a:solidFill>
              </a:rPr>
              <a:t>Frei zugänglich und kostenlos nutzbar (</a:t>
            </a:r>
            <a:r>
              <a:rPr lang="de-DE" sz="1800" b="0" dirty="0">
                <a:solidFill>
                  <a:srgbClr val="679E9B"/>
                </a:solidFill>
              </a:rPr>
              <a:t>open </a:t>
            </a:r>
            <a:r>
              <a:rPr lang="de-DE" sz="1800" b="0" dirty="0" err="1">
                <a:solidFill>
                  <a:srgbClr val="679E9B"/>
                </a:solidFill>
              </a:rPr>
              <a:t>source</a:t>
            </a:r>
            <a:r>
              <a:rPr lang="de-DE" sz="1800" b="0" dirty="0">
                <a:solidFill>
                  <a:schemeClr val="tx1"/>
                </a:solidFill>
              </a:rPr>
              <a:t>)</a:t>
            </a:r>
          </a:p>
          <a:p>
            <a:endParaRPr lang="de-DE" sz="1800" b="0" dirty="0">
              <a:solidFill>
                <a:schemeClr val="tx1"/>
              </a:solidFill>
            </a:endParaRPr>
          </a:p>
          <a:p>
            <a:endParaRPr lang="de-DE" sz="1800" b="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b="0" dirty="0">
              <a:solidFill>
                <a:schemeClr val="tx1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DCFBA0C-7C2D-F847-BC7F-52D0917AC7CF}"/>
              </a:ext>
            </a:extLst>
          </p:cNvPr>
          <p:cNvSpPr txBox="1"/>
          <p:nvPr/>
        </p:nvSpPr>
        <p:spPr bwMode="auto">
          <a:xfrm>
            <a:off x="1570892" y="-820615"/>
            <a:ext cx="0" cy="0"/>
          </a:xfrm>
          <a:prstGeom prst="rect">
            <a:avLst/>
          </a:prstGeom>
          <a:noFill/>
          <a:ln w="12700">
            <a:noFill/>
          </a:ln>
          <a:effectLst/>
          <a:extLst/>
        </p:spPr>
        <p:txBody>
          <a:bodyPr vert="horz" wrap="non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23A092"/>
              </a:buClr>
              <a:buSzPct val="80000"/>
              <a:buFont typeface="Wingdings" pitchFamily="2" charset="2"/>
              <a:buNone/>
              <a:tabLst/>
            </a:pPr>
            <a:endParaRPr kumimoji="0" lang="de-DE" sz="1400" b="0" i="0" u="none" strike="noStrike" kern="0" cap="none" spc="0" normalizeH="0" baseline="0" noProof="0" dirty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D27082B-2FE2-D044-8AB4-40C9C51FF670}"/>
              </a:ext>
            </a:extLst>
          </p:cNvPr>
          <p:cNvSpPr/>
          <p:nvPr/>
        </p:nvSpPr>
        <p:spPr>
          <a:xfrm>
            <a:off x="1453661" y="2914782"/>
            <a:ext cx="5474677" cy="566970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8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648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3EC12AD-B419-C240-8090-009636FBB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258" y="3683480"/>
            <a:ext cx="6786652" cy="1250830"/>
          </a:xfrm>
        </p:spPr>
        <p:txBody>
          <a:bodyPr/>
          <a:lstStyle/>
          <a:p>
            <a:r>
              <a:rPr lang="de-DE" dirty="0"/>
              <a:t>2 Verwendung von R und </a:t>
            </a:r>
          </a:p>
          <a:p>
            <a:r>
              <a:rPr lang="de-DE" dirty="0"/>
              <a:t>seinen Komponenten</a:t>
            </a:r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328A7A9-C785-014A-84F2-F8EA329D5B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ACB2262-73D0-0C45-A848-5338E64B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0656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4DD02EB1-096F-7449-BF94-0C0354F1E6B2}"/>
              </a:ext>
            </a:extLst>
          </p:cNvPr>
          <p:cNvSpPr/>
          <p:nvPr/>
        </p:nvSpPr>
        <p:spPr>
          <a:xfrm>
            <a:off x="601033" y="1679622"/>
            <a:ext cx="1895982" cy="1126591"/>
          </a:xfrm>
          <a:prstGeom prst="roundRect">
            <a:avLst>
              <a:gd name="adj" fmla="val 11464"/>
            </a:avLst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	</a:t>
            </a:r>
            <a:endParaRPr lang="de-DE" sz="500" b="1" dirty="0">
              <a:cs typeface="Arial" panose="020B0604020202020204" pitchFamily="34" charset="0"/>
            </a:endParaRPr>
          </a:p>
          <a:p>
            <a:pPr algn="ctr"/>
            <a:r>
              <a:rPr lang="de-DE" sz="1000" b="1" dirty="0">
                <a:cs typeface="Arial" panose="020B0604020202020204" pitchFamily="34" charset="0"/>
              </a:rPr>
              <a:t>                   </a:t>
            </a:r>
            <a:r>
              <a:rPr lang="de-DE" sz="1000" b="1" dirty="0" err="1">
                <a:cs typeface="Arial" panose="020B0604020202020204" pitchFamily="34" charset="0"/>
              </a:rPr>
              <a:t>RStudio</a:t>
            </a:r>
            <a:endParaRPr lang="de-DE" sz="1000" b="1" dirty="0">
              <a:cs typeface="Arial" panose="020B0604020202020204" pitchFamily="34" charset="0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8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9F9B908-E71E-B940-BD08-92A3DB170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9361" y="971550"/>
            <a:ext cx="4951271" cy="5377492"/>
          </a:xfrm>
        </p:spPr>
        <p:txBody>
          <a:bodyPr/>
          <a:lstStyle/>
          <a:p>
            <a:pPr lvl="2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accent1"/>
                </a:solidFill>
              </a:rPr>
              <a:t>Statistik</a:t>
            </a:r>
            <a:r>
              <a:rPr lang="de-DE" dirty="0"/>
              <a:t> ist das </a:t>
            </a:r>
            <a:r>
              <a:rPr lang="de-DE" dirty="0">
                <a:solidFill>
                  <a:schemeClr val="accent1"/>
                </a:solidFill>
              </a:rPr>
              <a:t>Auto</a:t>
            </a:r>
            <a:r>
              <a:rPr lang="de-DE" dirty="0"/>
              <a:t> mit dem der Weg von der Fragestellung zum Wissen bestritten werden kann.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accent1"/>
                </a:solidFill>
              </a:rPr>
              <a:t>R</a:t>
            </a:r>
            <a:r>
              <a:rPr lang="de-DE" dirty="0"/>
              <a:t> ist ein </a:t>
            </a:r>
            <a:r>
              <a:rPr lang="de-DE" dirty="0">
                <a:solidFill>
                  <a:schemeClr val="accent1"/>
                </a:solidFill>
              </a:rPr>
              <a:t>Motor</a:t>
            </a:r>
            <a:r>
              <a:rPr lang="de-DE" dirty="0"/>
              <a:t>, der das Auto antreiben kann.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accent1"/>
                </a:solidFill>
              </a:rPr>
              <a:t>Rstudio</a:t>
            </a:r>
            <a:r>
              <a:rPr lang="de-DE" dirty="0">
                <a:solidFill>
                  <a:schemeClr val="accent1"/>
                </a:solidFill>
              </a:rPr>
              <a:t> </a:t>
            </a:r>
            <a:r>
              <a:rPr lang="de-DE" dirty="0"/>
              <a:t>ist das </a:t>
            </a:r>
            <a:r>
              <a:rPr lang="de-DE" dirty="0">
                <a:solidFill>
                  <a:schemeClr val="accent1"/>
                </a:solidFill>
              </a:rPr>
              <a:t>Cockpit</a:t>
            </a:r>
            <a:r>
              <a:rPr lang="de-DE" dirty="0"/>
              <a:t> mit dem der Motor gesteuert werden kann.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accent1"/>
                </a:solidFill>
              </a:rPr>
              <a:t>mosaic</a:t>
            </a:r>
            <a:r>
              <a:rPr lang="de-DE" dirty="0">
                <a:solidFill>
                  <a:schemeClr val="accent1"/>
                </a:solidFill>
              </a:rPr>
              <a:t> </a:t>
            </a:r>
            <a:r>
              <a:rPr lang="de-DE" dirty="0"/>
              <a:t>ist eine </a:t>
            </a:r>
            <a:r>
              <a:rPr lang="de-DE" dirty="0">
                <a:solidFill>
                  <a:schemeClr val="accent1"/>
                </a:solidFill>
              </a:rPr>
              <a:t>Zusatzausstattung</a:t>
            </a:r>
            <a:r>
              <a:rPr lang="de-DE" dirty="0"/>
              <a:t> um die Motorsteuerung zu vereinfachen.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/>
            <a:r>
              <a:rPr lang="de-DE" dirty="0"/>
              <a:t>Was gehört zu R und seinem Universum?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2050E38D-3F98-8B4F-AF11-C0F0D3E5E561}"/>
              </a:ext>
            </a:extLst>
          </p:cNvPr>
          <p:cNvSpPr/>
          <p:nvPr/>
        </p:nvSpPr>
        <p:spPr>
          <a:xfrm>
            <a:off x="707821" y="1768133"/>
            <a:ext cx="565351" cy="460438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>
                <a:cs typeface="Arial" panose="020B0604020202020204" pitchFamily="34" charset="0"/>
              </a:rPr>
              <a:t>R</a:t>
            </a:r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1A6C6494-2406-D444-A403-442159363380}"/>
              </a:ext>
            </a:extLst>
          </p:cNvPr>
          <p:cNvSpPr/>
          <p:nvPr/>
        </p:nvSpPr>
        <p:spPr>
          <a:xfrm rot="16200000">
            <a:off x="445083" y="2923812"/>
            <a:ext cx="871862" cy="205710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000" b="1" dirty="0" err="1">
                <a:cs typeface="Arial" panose="020B0604020202020204" pitchFamily="34" charset="0"/>
              </a:rPr>
              <a:t>mosaic</a:t>
            </a:r>
            <a:endParaRPr lang="de-DE" sz="1000" b="1" dirty="0">
              <a:cs typeface="Arial" panose="020B0604020202020204" pitchFamily="34" charset="0"/>
            </a:endParaRPr>
          </a:p>
        </p:txBody>
      </p: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2E66FBA0-A8CF-FB4B-A6A8-62E4E14056B8}"/>
              </a:ext>
            </a:extLst>
          </p:cNvPr>
          <p:cNvSpPr/>
          <p:nvPr/>
        </p:nvSpPr>
        <p:spPr>
          <a:xfrm rot="16200000">
            <a:off x="899239" y="2923812"/>
            <a:ext cx="871862" cy="205710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000" b="1" dirty="0" err="1">
                <a:cs typeface="Arial" panose="020B0604020202020204" pitchFamily="34" charset="0"/>
              </a:rPr>
              <a:t>dplyr</a:t>
            </a:r>
            <a:endParaRPr lang="de-DE" sz="1000" b="1" dirty="0">
              <a:cs typeface="Arial" panose="020B0604020202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2CC64915-A2BD-154E-A46E-C7FA0FA26B84}"/>
              </a:ext>
            </a:extLst>
          </p:cNvPr>
          <p:cNvSpPr/>
          <p:nvPr/>
        </p:nvSpPr>
        <p:spPr>
          <a:xfrm rot="16200000">
            <a:off x="1353394" y="2923812"/>
            <a:ext cx="871862" cy="205710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000" b="1" dirty="0">
                <a:cs typeface="Arial" panose="020B0604020202020204" pitchFamily="34" charset="0"/>
              </a:rPr>
              <a:t>Paket 3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AB1ADCB-7C08-4D41-B24B-5001786C2DED}"/>
              </a:ext>
            </a:extLst>
          </p:cNvPr>
          <p:cNvSpPr/>
          <p:nvPr/>
        </p:nvSpPr>
        <p:spPr>
          <a:xfrm>
            <a:off x="339969" y="1258842"/>
            <a:ext cx="2461846" cy="2469095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de-DE" sz="300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de-DE" sz="1100" dirty="0">
                <a:solidFill>
                  <a:schemeClr val="tx1"/>
                </a:solidFill>
              </a:rPr>
              <a:t>PC oder Cloud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6C90BC3-EF98-0641-B94F-93D57EF28A3D}"/>
              </a:ext>
            </a:extLst>
          </p:cNvPr>
          <p:cNvSpPr txBox="1"/>
          <p:nvPr/>
        </p:nvSpPr>
        <p:spPr>
          <a:xfrm>
            <a:off x="245327" y="981843"/>
            <a:ext cx="1079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+mn-lt"/>
                <a:cs typeface="Arial" panose="020B0604020202020204" pitchFamily="34" charset="0"/>
              </a:rPr>
              <a:t>R-Universum</a:t>
            </a:r>
          </a:p>
        </p:txBody>
      </p:sp>
      <p:sp>
        <p:nvSpPr>
          <p:cNvPr id="17" name="Abgerundetes Rechteck 16">
            <a:extLst>
              <a:ext uri="{FF2B5EF4-FFF2-40B4-BE49-F238E27FC236}">
                <a16:creationId xmlns:a16="http://schemas.microsoft.com/office/drawing/2014/main" id="{F28A13AB-419B-C847-B9BC-C1AE189CF951}"/>
              </a:ext>
            </a:extLst>
          </p:cNvPr>
          <p:cNvSpPr/>
          <p:nvPr/>
        </p:nvSpPr>
        <p:spPr>
          <a:xfrm rot="16200000">
            <a:off x="1785822" y="2923812"/>
            <a:ext cx="871862" cy="205710"/>
          </a:xfrm>
          <a:prstGeom prst="roundRect">
            <a:avLst/>
          </a:prstGeom>
          <a:solidFill>
            <a:srgbClr val="679E9B">
              <a:alpha val="90000"/>
            </a:srgbClr>
          </a:solidFill>
          <a:ln>
            <a:solidFill>
              <a:srgbClr val="186B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000" b="1" dirty="0">
                <a:cs typeface="Arial" panose="020B0604020202020204" pitchFamily="34" charset="0"/>
              </a:rPr>
              <a:t>…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AF4B30A-2A67-F74B-895F-89F1C93BF618}"/>
              </a:ext>
            </a:extLst>
          </p:cNvPr>
          <p:cNvSpPr/>
          <p:nvPr/>
        </p:nvSpPr>
        <p:spPr>
          <a:xfrm>
            <a:off x="245327" y="3739570"/>
            <a:ext cx="17992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113" lvl="2" indent="0">
              <a:buNone/>
            </a:pP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(Quelle: </a:t>
            </a:r>
            <a:r>
              <a:rPr lang="en" sz="1000" dirty="0" err="1">
                <a:solidFill>
                  <a:schemeClr val="bg1">
                    <a:lumMod val="50000"/>
                  </a:schemeClr>
                </a:solidFill>
              </a:rPr>
              <a:t>Eigene</a:t>
            </a: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" sz="1000" dirty="0" err="1">
                <a:solidFill>
                  <a:schemeClr val="bg1">
                    <a:lumMod val="50000"/>
                  </a:schemeClr>
                </a:solidFill>
              </a:rPr>
              <a:t>Darstellung</a:t>
            </a:r>
            <a:r>
              <a:rPr lang="en" sz="10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6A7FDA1D-44F2-F444-8B4F-6CCE0DA48D9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983869" y="3026667"/>
            <a:ext cx="248446" cy="0"/>
          </a:xfrm>
          <a:prstGeom prst="line">
            <a:avLst/>
          </a:prstGeom>
          <a:ln w="53975">
            <a:solidFill>
              <a:srgbClr val="679E9B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783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8158B4-E47D-4CC2-AB44-C6698756FA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3A57D9-08E7-4A35-820C-6C5F68307974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745662-9F87-4161-9DA2-6A6AD8E4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R-Training</a:t>
            </a:r>
            <a:endParaRPr lang="de-DE" dirty="0"/>
          </a:p>
        </p:txBody>
      </p:sp>
      <p:sp>
        <p:nvSpPr>
          <p:cNvPr id="27" name="Inhaltsplatzhalter 26">
            <a:extLst>
              <a:ext uri="{FF2B5EF4-FFF2-40B4-BE49-F238E27FC236}">
                <a16:creationId xmlns:a16="http://schemas.microsoft.com/office/drawing/2014/main" id="{EC237DDF-1B7D-5441-A02E-85DE3FCFD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b="0" dirty="0">
                <a:solidFill>
                  <a:schemeClr val="tx1"/>
                </a:solidFill>
              </a:rPr>
              <a:t>Über die </a:t>
            </a:r>
            <a:r>
              <a:rPr lang="de-DE" sz="1800" b="0" dirty="0" err="1">
                <a:solidFill>
                  <a:schemeClr val="tx1"/>
                </a:solidFill>
              </a:rPr>
              <a:t>RStudio</a:t>
            </a:r>
            <a:r>
              <a:rPr lang="de-DE" sz="1800" b="0" dirty="0">
                <a:solidFill>
                  <a:schemeClr val="tx1"/>
                </a:solidFill>
              </a:rPr>
              <a:t> IDE: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E95B-7F0C-45D0-A560-C91EE7F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R-Training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F7F40E6-EB40-4EA6-8BC4-7CB706CA5E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11113"/>
            <a:r>
              <a:rPr lang="de-DE" dirty="0"/>
              <a:t>Wie bediene ich R?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C15D26C-F576-854A-85EB-5F9573DF36EF}"/>
              </a:ext>
            </a:extLst>
          </p:cNvPr>
          <p:cNvSpPr txBox="1"/>
          <p:nvPr/>
        </p:nvSpPr>
        <p:spPr>
          <a:xfrm>
            <a:off x="272028" y="5506707"/>
            <a:ext cx="832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latin typeface="+mn-lt"/>
                <a:cs typeface="Arial" panose="020B0604020202020204" pitchFamily="34" charset="0"/>
              </a:rPr>
              <a:t>Konsole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1263FEA-81F8-0A4A-A8D6-C43DDB3EA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848" y="1557512"/>
            <a:ext cx="6612304" cy="4256972"/>
          </a:xfrm>
          <a:prstGeom prst="rect">
            <a:avLst/>
          </a:prstGeom>
        </p:spPr>
      </p:pic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3C42E8A7-296A-3948-A6B4-94827A411476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104307" y="4489938"/>
            <a:ext cx="686393" cy="1170658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F440CEAA-E34E-0247-9F1C-0D741E329364}"/>
              </a:ext>
            </a:extLst>
          </p:cNvPr>
          <p:cNvSpPr txBox="1"/>
          <p:nvPr/>
        </p:nvSpPr>
        <p:spPr>
          <a:xfrm>
            <a:off x="272027" y="2278972"/>
            <a:ext cx="652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latin typeface="+mn-lt"/>
                <a:cs typeface="Arial" panose="020B0604020202020204" pitchFamily="34" charset="0"/>
              </a:rPr>
              <a:t>Editor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B55E9F35-27CA-8540-8F22-5BAE3B9FC039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924770" y="2432860"/>
            <a:ext cx="865930" cy="1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FEDD7A90-299C-3143-944C-DEF739395DB2}"/>
              </a:ext>
            </a:extLst>
          </p:cNvPr>
          <p:cNvSpPr txBox="1"/>
          <p:nvPr/>
        </p:nvSpPr>
        <p:spPr>
          <a:xfrm>
            <a:off x="5371566" y="1114873"/>
            <a:ext cx="1887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latin typeface="+mn-lt"/>
                <a:cs typeface="Arial" panose="020B0604020202020204" pitchFamily="34" charset="0"/>
              </a:rPr>
              <a:t>Umgebung &amp; Historie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BED6C88-2224-FA4B-BC4A-35F74F8CCED6}"/>
              </a:ext>
            </a:extLst>
          </p:cNvPr>
          <p:cNvCxnSpPr>
            <a:cxnSpLocks/>
            <a:stCxn id="17" idx="2"/>
          </p:cNvCxnSpPr>
          <p:nvPr/>
        </p:nvCxnSpPr>
        <p:spPr>
          <a:xfrm flipH="1">
            <a:off x="5908431" y="1422650"/>
            <a:ext cx="406663" cy="878674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8F6F1678-811C-374E-9870-239B40E8154A}"/>
              </a:ext>
            </a:extLst>
          </p:cNvPr>
          <p:cNvSpPr txBox="1"/>
          <p:nvPr/>
        </p:nvSpPr>
        <p:spPr>
          <a:xfrm>
            <a:off x="7878152" y="3429000"/>
            <a:ext cx="1222129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latin typeface="+mn-lt"/>
                <a:cs typeface="Arial" panose="020B0604020202020204" pitchFamily="34" charset="0"/>
              </a:rPr>
              <a:t>Misc</a:t>
            </a:r>
            <a:r>
              <a:rPr lang="de-DE" sz="1400" dirty="0">
                <a:latin typeface="+mn-lt"/>
                <a:cs typeface="Arial" panose="020B0604020202020204" pitchFamily="34" charset="0"/>
              </a:rPr>
              <a:t>: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de-DE" sz="1200" dirty="0">
                <a:latin typeface="+mn-lt"/>
                <a:cs typeface="Arial" panose="020B0604020202020204" pitchFamily="34" charset="0"/>
              </a:rPr>
              <a:t>Dateien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de-DE" sz="1200" dirty="0">
                <a:latin typeface="+mn-lt"/>
                <a:cs typeface="Arial" panose="020B0604020202020204" pitchFamily="34" charset="0"/>
              </a:rPr>
              <a:t>Abbildungen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de-DE" sz="1200" dirty="0">
                <a:latin typeface="+mn-lt"/>
                <a:cs typeface="Arial" panose="020B0604020202020204" pitchFamily="34" charset="0"/>
              </a:rPr>
              <a:t>Pakete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de-DE" sz="1200" dirty="0">
                <a:latin typeface="+mn-lt"/>
                <a:cs typeface="Arial" panose="020B0604020202020204" pitchFamily="34" charset="0"/>
              </a:rPr>
              <a:t>Hilfe</a:t>
            </a:r>
          </a:p>
          <a:p>
            <a:pPr marL="185738" indent="-185738">
              <a:buFont typeface="Arial" panose="020B0604020202020204" pitchFamily="34" charset="0"/>
              <a:buChar char="•"/>
            </a:pPr>
            <a:r>
              <a:rPr lang="de-DE" sz="1200" dirty="0">
                <a:latin typeface="+mn-lt"/>
                <a:cs typeface="Arial" panose="020B0604020202020204" pitchFamily="34" charset="0"/>
              </a:rPr>
              <a:t>Viewer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A326D172-0C70-AE46-A86B-C361DF19E615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315094" y="3950677"/>
            <a:ext cx="1563058" cy="93876"/>
          </a:xfrm>
          <a:prstGeom prst="straightConnector1">
            <a:avLst/>
          </a:prstGeom>
          <a:ln w="15875">
            <a:solidFill>
              <a:srgbClr val="679E9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95006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</p:tagLst>
</file>

<file path=ppt/theme/theme1.xml><?xml version="1.0" encoding="utf-8"?>
<a:theme xmlns:a="http://schemas.openxmlformats.org/drawingml/2006/main" name="PPT-Vorlage_der_FOM_20140109">
  <a:themeElements>
    <a:clrScheme name="FOM">
      <a:dk1>
        <a:srgbClr val="262626"/>
      </a:dk1>
      <a:lt1>
        <a:sysClr val="window" lastClr="FFFFFF"/>
      </a:lt1>
      <a:dk2>
        <a:srgbClr val="717D87"/>
      </a:dk2>
      <a:lt2>
        <a:srgbClr val="DBDEE1"/>
      </a:lt2>
      <a:accent1>
        <a:srgbClr val="00998A"/>
      </a:accent1>
      <a:accent2>
        <a:srgbClr val="BFE5E2"/>
      </a:accent2>
      <a:accent3>
        <a:srgbClr val="A10010"/>
      </a:accent3>
      <a:accent4>
        <a:srgbClr val="E7C2C3"/>
      </a:accent4>
      <a:accent5>
        <a:srgbClr val="004A94"/>
      </a:accent5>
      <a:accent6>
        <a:srgbClr val="BFD1E4"/>
      </a:accent6>
      <a:hlink>
        <a:srgbClr val="00998A"/>
      </a:hlink>
      <a:folHlink>
        <a:srgbClr val="00998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 w="19050">
          <a:solidFill>
            <a:schemeClr val="accent1">
              <a:lumMod val="75000"/>
            </a:schemeClr>
          </a:solidFill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defRPr sz="18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2"/>
          </a:solidFill>
          <a:miter lim="800000"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12700">
          <a:noFill/>
        </a:ln>
        <a:effectLst/>
        <a:extLst/>
      </a:spPr>
      <a:bodyPr vert="horz" wrap="square" lIns="36000" tIns="36000" rIns="36000" bIns="36000" numCol="1" rtlCol="0" anchor="t" anchorCtr="0" compatLnSpc="1">
        <a:prstTxWarp prst="textNoShape">
          <a:avLst/>
        </a:prstTxWarp>
        <a:noAutofit/>
      </a:bodyPr>
      <a:lstStyle>
        <a:defPPr marL="0" marR="0" indent="0" defTabSz="914400" rtl="0" eaLnBrk="1" fontAlgn="base" latinLnBrk="0" hangingPunct="1">
          <a:lnSpc>
            <a:spcPct val="100000"/>
          </a:lnSpc>
          <a:spcBef>
            <a:spcPts val="0"/>
          </a:spcBef>
          <a:spcAft>
            <a:spcPts val="600"/>
          </a:spcAft>
          <a:buClr>
            <a:srgbClr val="23A092"/>
          </a:buClr>
          <a:buSzPct val="80000"/>
          <a:buFont typeface="Wingdings" pitchFamily="2" charset="2"/>
          <a:buNone/>
          <a:tabLst/>
          <a:defRPr kumimoji="0" sz="1400" b="0" i="0" u="none" strike="noStrike" kern="0" cap="none" spc="0" normalizeH="0" baseline="0" noProof="0" dirty="0" err="1" smtClean="0">
            <a:ln>
              <a:noFill/>
            </a:ln>
            <a:solidFill>
              <a:schemeClr val="tx1"/>
            </a:solidFill>
            <a:effectLst/>
            <a:uLnTx/>
            <a:uFillTx/>
            <a:latin typeface="+mn-lt"/>
          </a:defRPr>
        </a:defPPr>
      </a:lstStyle>
    </a:txDef>
  </a:objectDefaults>
  <a:extraClrSchemeLst>
    <a:extraClrScheme>
      <a:clrScheme name="Larissa-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rissa-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-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-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-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-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rissa-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ed1312fa-e390-456c-ad55-274c0ad7ddc5" id="{69D9E83B-03AC-4606-AD34-5119CDE18BE6}" vid="{FC345B11-AE87-45E7-B497-22C7DAA36E59}"/>
    </a:ext>
  </a:ext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1062</Words>
  <Application>Microsoft Macintosh PowerPoint</Application>
  <PresentationFormat>Bildschirmpräsentation (4:3)</PresentationFormat>
  <Paragraphs>305</Paragraphs>
  <Slides>17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Courier New</vt:lpstr>
      <vt:lpstr>Wingdings</vt:lpstr>
      <vt:lpstr>PPT-Vorlage_der_FOM_20140109</vt:lpstr>
      <vt:lpstr>PowerPoint-Präsentation</vt:lpstr>
      <vt:lpstr>Vorstellung</vt:lpstr>
      <vt:lpstr>R-Training</vt:lpstr>
      <vt:lpstr>PowerPoint-Präsentation</vt:lpstr>
      <vt:lpstr>R-Training</vt:lpstr>
      <vt:lpstr>R-Training</vt:lpstr>
      <vt:lpstr>PowerPoint-Präsentation</vt:lpstr>
      <vt:lpstr>R-Training</vt:lpstr>
      <vt:lpstr>R-Training</vt:lpstr>
      <vt:lpstr>R-Training</vt:lpstr>
      <vt:lpstr>PowerPoint-Präsentation</vt:lpstr>
      <vt:lpstr>R-Training</vt:lpstr>
      <vt:lpstr>R-Training</vt:lpstr>
      <vt:lpstr>R-Training</vt:lpstr>
      <vt:lpstr>R-Training</vt:lpstr>
      <vt:lpstr>R-Training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Schöler, Tobias</dc:creator>
  <cp:lastModifiedBy>Sven Thies</cp:lastModifiedBy>
  <cp:revision>696</cp:revision>
  <cp:lastPrinted>2013-02-22T13:48:11Z</cp:lastPrinted>
  <dcterms:created xsi:type="dcterms:W3CDTF">2017-12-20T06:53:29Z</dcterms:created>
  <dcterms:modified xsi:type="dcterms:W3CDTF">2019-05-03T17:00:34Z</dcterms:modified>
  <cp:version>20140523</cp:version>
</cp:coreProperties>
</file>

<file path=docProps/thumbnail.jpeg>
</file>